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sldIdLst>
    <p:sldId id="369" r:id="rId6"/>
    <p:sldId id="500" r:id="rId7"/>
    <p:sldId id="312" r:id="rId8"/>
    <p:sldId id="313" r:id="rId9"/>
    <p:sldId id="530" r:id="rId10"/>
    <p:sldId id="317" r:id="rId11"/>
    <p:sldId id="531" r:id="rId12"/>
    <p:sldId id="532" r:id="rId13"/>
    <p:sldId id="533" r:id="rId14"/>
    <p:sldId id="510" r:id="rId15"/>
    <p:sldId id="511" r:id="rId16"/>
    <p:sldId id="513" r:id="rId17"/>
    <p:sldId id="529" r:id="rId18"/>
    <p:sldId id="534" r:id="rId19"/>
    <p:sldId id="535" r:id="rId20"/>
    <p:sldId id="536" r:id="rId21"/>
    <p:sldId id="527" r:id="rId22"/>
    <p:sldId id="528" r:id="rId23"/>
    <p:sldId id="335" r:id="rId24"/>
    <p:sldId id="537" r:id="rId25"/>
    <p:sldId id="509" r:id="rId26"/>
    <p:sldId id="504" r:id="rId27"/>
    <p:sldId id="538" r:id="rId28"/>
    <p:sldId id="5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yse, Jim R (DHS)" initials="PJR(" lastIdx="14" clrIdx="1">
    <p:extLst>
      <p:ext uri="{19B8F6BF-5375-455C-9EA6-DF929625EA0E}">
        <p15:presenceInfo xmlns:p15="http://schemas.microsoft.com/office/powerpoint/2012/main" userId="S-1-5-21-79331101-957628765-1238779560-185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66667" autoAdjust="0"/>
  </p:normalViewPr>
  <p:slideViewPr>
    <p:cSldViewPr snapToGrid="0">
      <p:cViewPr varScale="1">
        <p:scale>
          <a:sx n="48" d="100"/>
          <a:sy n="48" d="100"/>
        </p:scale>
        <p:origin x="19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400EB-A405-45CB-82A8-5AFFCDE0252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FA85E9-53B2-4447-B4B1-FDD681BC4740}">
      <dgm:prSet/>
      <dgm:spPr/>
      <dgm:t>
        <a:bodyPr/>
        <a:lstStyle/>
        <a:p>
          <a:pPr rtl="0"/>
          <a:r>
            <a:rPr lang="en-US" b="1" dirty="0"/>
            <a:t>Transition</a:t>
          </a:r>
          <a:endParaRPr lang="en-US" dirty="0"/>
        </a:p>
      </dgm:t>
    </dgm:pt>
    <dgm:pt modelId="{2AB8C541-A9DE-4C90-A38F-1A9204C6433F}" type="parTrans" cxnId="{174CBC96-6B9D-4E75-B8A9-D0DD71A41226}">
      <dgm:prSet/>
      <dgm:spPr/>
      <dgm:t>
        <a:bodyPr/>
        <a:lstStyle/>
        <a:p>
          <a:endParaRPr lang="en-US"/>
        </a:p>
      </dgm:t>
    </dgm:pt>
    <dgm:pt modelId="{BE91C3A1-7660-4520-89DD-52AE7D687C12}" type="sibTrans" cxnId="{174CBC96-6B9D-4E75-B8A9-D0DD71A41226}">
      <dgm:prSet/>
      <dgm:spPr/>
      <dgm:t>
        <a:bodyPr/>
        <a:lstStyle/>
        <a:p>
          <a:endParaRPr lang="en-US"/>
        </a:p>
      </dgm:t>
    </dgm:pt>
    <dgm:pt modelId="{05FF7980-343A-43D8-8BEE-5C081547A868}">
      <dgm:prSet/>
      <dgm:spPr/>
      <dgm:t>
        <a:bodyPr/>
        <a:lstStyle/>
        <a:p>
          <a:pPr rtl="0"/>
          <a:r>
            <a:rPr lang="en-US" dirty="0"/>
            <a:t>Helps people </a:t>
          </a:r>
          <a:r>
            <a:rPr lang="en-US" b="1" dirty="0"/>
            <a:t>plan</a:t>
          </a:r>
          <a:r>
            <a:rPr lang="en-US" dirty="0"/>
            <a:t> for, </a:t>
          </a:r>
          <a:r>
            <a:rPr lang="en-US" b="1" dirty="0"/>
            <a:t>find</a:t>
          </a:r>
          <a:r>
            <a:rPr lang="en-US" dirty="0"/>
            <a:t> and </a:t>
          </a:r>
          <a:r>
            <a:rPr lang="en-US" b="1" dirty="0"/>
            <a:t>move</a:t>
          </a:r>
          <a:r>
            <a:rPr lang="en-US" dirty="0"/>
            <a:t> </a:t>
          </a:r>
          <a:r>
            <a:rPr lang="en-US" dirty="0" smtClean="0"/>
            <a:t>into housing</a:t>
          </a:r>
          <a:endParaRPr lang="en-US" dirty="0"/>
        </a:p>
      </dgm:t>
    </dgm:pt>
    <dgm:pt modelId="{2A0B3C6A-0498-4963-8B4C-5D3E240D1936}" type="parTrans" cxnId="{4E043F1B-9089-4AD5-8D2B-EBA50788FA48}">
      <dgm:prSet/>
      <dgm:spPr/>
      <dgm:t>
        <a:bodyPr/>
        <a:lstStyle/>
        <a:p>
          <a:endParaRPr lang="en-US"/>
        </a:p>
      </dgm:t>
    </dgm:pt>
    <dgm:pt modelId="{0A439F0A-72F8-46EF-94E9-C5EC692A2361}" type="sibTrans" cxnId="{4E043F1B-9089-4AD5-8D2B-EBA50788FA48}">
      <dgm:prSet/>
      <dgm:spPr/>
      <dgm:t>
        <a:bodyPr/>
        <a:lstStyle/>
        <a:p>
          <a:endParaRPr lang="en-US"/>
        </a:p>
      </dgm:t>
    </dgm:pt>
    <dgm:pt modelId="{271F690D-D0D6-4108-8161-4E2013F85196}">
      <dgm:prSet/>
      <dgm:spPr/>
      <dgm:t>
        <a:bodyPr/>
        <a:lstStyle/>
        <a:p>
          <a:pPr rtl="0"/>
          <a:r>
            <a:rPr lang="en-US" b="1" dirty="0"/>
            <a:t>Sustaining</a:t>
          </a:r>
          <a:endParaRPr lang="en-US" dirty="0"/>
        </a:p>
      </dgm:t>
    </dgm:pt>
    <dgm:pt modelId="{8A64BDE8-7606-4D5C-A256-2AAD3A98FC47}" type="parTrans" cxnId="{293E2ACA-42EC-49A4-BE15-96935BE781EA}">
      <dgm:prSet/>
      <dgm:spPr/>
      <dgm:t>
        <a:bodyPr/>
        <a:lstStyle/>
        <a:p>
          <a:endParaRPr lang="en-US"/>
        </a:p>
      </dgm:t>
    </dgm:pt>
    <dgm:pt modelId="{DAD8FE77-EA1A-4895-809A-06B5F5ABD003}" type="sibTrans" cxnId="{293E2ACA-42EC-49A4-BE15-96935BE781EA}">
      <dgm:prSet/>
      <dgm:spPr/>
      <dgm:t>
        <a:bodyPr/>
        <a:lstStyle/>
        <a:p>
          <a:endParaRPr lang="en-US"/>
        </a:p>
      </dgm:t>
    </dgm:pt>
    <dgm:pt modelId="{9832B860-E91E-49F5-977F-B004EEB70A6A}">
      <dgm:prSet/>
      <dgm:spPr/>
      <dgm:t>
        <a:bodyPr/>
        <a:lstStyle/>
        <a:p>
          <a:pPr rtl="0"/>
          <a:r>
            <a:rPr lang="en-US" dirty="0"/>
            <a:t>Supports a person to </a:t>
          </a:r>
          <a:r>
            <a:rPr lang="en-US" b="1" dirty="0"/>
            <a:t>maintain</a:t>
          </a:r>
          <a:r>
            <a:rPr lang="en-US" dirty="0"/>
            <a:t> living in </a:t>
          </a:r>
          <a:r>
            <a:rPr lang="en-US" dirty="0" smtClean="0"/>
            <a:t>their home</a:t>
          </a:r>
          <a:endParaRPr lang="en-US" b="0" dirty="0"/>
        </a:p>
      </dgm:t>
    </dgm:pt>
    <dgm:pt modelId="{8CE1D5F1-0131-4B13-83A0-456D0450E990}" type="parTrans" cxnId="{4B47667B-A433-4141-AEBE-B5F762E9B318}">
      <dgm:prSet/>
      <dgm:spPr/>
      <dgm:t>
        <a:bodyPr/>
        <a:lstStyle/>
        <a:p>
          <a:endParaRPr lang="en-US"/>
        </a:p>
      </dgm:t>
    </dgm:pt>
    <dgm:pt modelId="{ABAE9216-453A-4200-BA66-0B1A61EF8684}" type="sibTrans" cxnId="{4B47667B-A433-4141-AEBE-B5F762E9B318}">
      <dgm:prSet/>
      <dgm:spPr/>
      <dgm:t>
        <a:bodyPr/>
        <a:lstStyle/>
        <a:p>
          <a:endParaRPr lang="en-US"/>
        </a:p>
      </dgm:t>
    </dgm:pt>
    <dgm:pt modelId="{0E886C94-7796-43AC-8E34-193C74E54A08}" type="pres">
      <dgm:prSet presAssocID="{FAA400EB-A405-45CB-82A8-5AFFCDE0252E}" presName="Name0" presStyleCnt="0">
        <dgm:presLayoutVars>
          <dgm:dir/>
          <dgm:animLvl val="lvl"/>
          <dgm:resizeHandles val="exact"/>
        </dgm:presLayoutVars>
      </dgm:prSet>
      <dgm:spPr/>
      <dgm:t>
        <a:bodyPr/>
        <a:lstStyle/>
        <a:p>
          <a:endParaRPr lang="en-US"/>
        </a:p>
      </dgm:t>
    </dgm:pt>
    <dgm:pt modelId="{93D4865D-4B5D-4787-89AE-FA211DC941FD}" type="pres">
      <dgm:prSet presAssocID="{8CFA85E9-53B2-4447-B4B1-FDD681BC4740}" presName="composite" presStyleCnt="0"/>
      <dgm:spPr/>
    </dgm:pt>
    <dgm:pt modelId="{665480D1-6460-4C61-9F66-3087E1AC137F}" type="pres">
      <dgm:prSet presAssocID="{8CFA85E9-53B2-4447-B4B1-FDD681BC4740}" presName="parTx" presStyleLbl="alignNode1" presStyleIdx="0" presStyleCnt="2">
        <dgm:presLayoutVars>
          <dgm:chMax val="0"/>
          <dgm:chPref val="0"/>
          <dgm:bulletEnabled val="1"/>
        </dgm:presLayoutVars>
      </dgm:prSet>
      <dgm:spPr/>
      <dgm:t>
        <a:bodyPr/>
        <a:lstStyle/>
        <a:p>
          <a:endParaRPr lang="en-US"/>
        </a:p>
      </dgm:t>
    </dgm:pt>
    <dgm:pt modelId="{0F2A9CB7-FD0D-4B9D-9A14-973C7686B762}" type="pres">
      <dgm:prSet presAssocID="{8CFA85E9-53B2-4447-B4B1-FDD681BC4740}" presName="desTx" presStyleLbl="alignAccFollowNode1" presStyleIdx="0" presStyleCnt="2">
        <dgm:presLayoutVars>
          <dgm:bulletEnabled val="1"/>
        </dgm:presLayoutVars>
      </dgm:prSet>
      <dgm:spPr/>
      <dgm:t>
        <a:bodyPr/>
        <a:lstStyle/>
        <a:p>
          <a:endParaRPr lang="en-US"/>
        </a:p>
      </dgm:t>
    </dgm:pt>
    <dgm:pt modelId="{680B148B-3A20-43F7-B9A7-36665FB44EF5}" type="pres">
      <dgm:prSet presAssocID="{BE91C3A1-7660-4520-89DD-52AE7D687C12}" presName="space" presStyleCnt="0"/>
      <dgm:spPr/>
    </dgm:pt>
    <dgm:pt modelId="{A9AA4CDF-D39B-445C-912A-6A040F20B093}" type="pres">
      <dgm:prSet presAssocID="{271F690D-D0D6-4108-8161-4E2013F85196}" presName="composite" presStyleCnt="0"/>
      <dgm:spPr/>
    </dgm:pt>
    <dgm:pt modelId="{FA019FF3-52E3-429D-BD7A-BB8EC2FEDD1C}" type="pres">
      <dgm:prSet presAssocID="{271F690D-D0D6-4108-8161-4E2013F85196}" presName="parTx" presStyleLbl="alignNode1" presStyleIdx="1" presStyleCnt="2">
        <dgm:presLayoutVars>
          <dgm:chMax val="0"/>
          <dgm:chPref val="0"/>
          <dgm:bulletEnabled val="1"/>
        </dgm:presLayoutVars>
      </dgm:prSet>
      <dgm:spPr/>
      <dgm:t>
        <a:bodyPr/>
        <a:lstStyle/>
        <a:p>
          <a:endParaRPr lang="en-US"/>
        </a:p>
      </dgm:t>
    </dgm:pt>
    <dgm:pt modelId="{0C9B031B-C14A-4438-8417-11A1AFBB8249}" type="pres">
      <dgm:prSet presAssocID="{271F690D-D0D6-4108-8161-4E2013F85196}" presName="desTx" presStyleLbl="alignAccFollowNode1" presStyleIdx="1" presStyleCnt="2">
        <dgm:presLayoutVars>
          <dgm:bulletEnabled val="1"/>
        </dgm:presLayoutVars>
      </dgm:prSet>
      <dgm:spPr/>
      <dgm:t>
        <a:bodyPr/>
        <a:lstStyle/>
        <a:p>
          <a:endParaRPr lang="en-US"/>
        </a:p>
      </dgm:t>
    </dgm:pt>
  </dgm:ptLst>
  <dgm:cxnLst>
    <dgm:cxn modelId="{7F1D95A7-3558-4360-9E6B-609C46D35952}" type="presOf" srcId="{FAA400EB-A405-45CB-82A8-5AFFCDE0252E}" destId="{0E886C94-7796-43AC-8E34-193C74E54A08}" srcOrd="0" destOrd="0" presId="urn:microsoft.com/office/officeart/2005/8/layout/hList1"/>
    <dgm:cxn modelId="{C7D6F067-1BA1-4E6F-B5ED-D7BDF47C3397}" type="presOf" srcId="{05FF7980-343A-43D8-8BEE-5C081547A868}" destId="{0F2A9CB7-FD0D-4B9D-9A14-973C7686B762}" srcOrd="0" destOrd="0" presId="urn:microsoft.com/office/officeart/2005/8/layout/hList1"/>
    <dgm:cxn modelId="{8FA2C0C7-1884-4B82-911F-407D916D43BE}" type="presOf" srcId="{271F690D-D0D6-4108-8161-4E2013F85196}" destId="{FA019FF3-52E3-429D-BD7A-BB8EC2FEDD1C}" srcOrd="0" destOrd="0" presId="urn:microsoft.com/office/officeart/2005/8/layout/hList1"/>
    <dgm:cxn modelId="{27FD4715-665A-45BB-8383-F8D7D737C491}" type="presOf" srcId="{8CFA85E9-53B2-4447-B4B1-FDD681BC4740}" destId="{665480D1-6460-4C61-9F66-3087E1AC137F}" srcOrd="0" destOrd="0" presId="urn:microsoft.com/office/officeart/2005/8/layout/hList1"/>
    <dgm:cxn modelId="{174CBC96-6B9D-4E75-B8A9-D0DD71A41226}" srcId="{FAA400EB-A405-45CB-82A8-5AFFCDE0252E}" destId="{8CFA85E9-53B2-4447-B4B1-FDD681BC4740}" srcOrd="0" destOrd="0" parTransId="{2AB8C541-A9DE-4C90-A38F-1A9204C6433F}" sibTransId="{BE91C3A1-7660-4520-89DD-52AE7D687C12}"/>
    <dgm:cxn modelId="{4E043F1B-9089-4AD5-8D2B-EBA50788FA48}" srcId="{8CFA85E9-53B2-4447-B4B1-FDD681BC4740}" destId="{05FF7980-343A-43D8-8BEE-5C081547A868}" srcOrd="0" destOrd="0" parTransId="{2A0B3C6A-0498-4963-8B4C-5D3E240D1936}" sibTransId="{0A439F0A-72F8-46EF-94E9-C5EC692A2361}"/>
    <dgm:cxn modelId="{4B47667B-A433-4141-AEBE-B5F762E9B318}" srcId="{271F690D-D0D6-4108-8161-4E2013F85196}" destId="{9832B860-E91E-49F5-977F-B004EEB70A6A}" srcOrd="0" destOrd="0" parTransId="{8CE1D5F1-0131-4B13-83A0-456D0450E990}" sibTransId="{ABAE9216-453A-4200-BA66-0B1A61EF8684}"/>
    <dgm:cxn modelId="{2CEF8074-6619-4F09-96A7-108168754A4F}" type="presOf" srcId="{9832B860-E91E-49F5-977F-B004EEB70A6A}" destId="{0C9B031B-C14A-4438-8417-11A1AFBB8249}" srcOrd="0" destOrd="0" presId="urn:microsoft.com/office/officeart/2005/8/layout/hList1"/>
    <dgm:cxn modelId="{293E2ACA-42EC-49A4-BE15-96935BE781EA}" srcId="{FAA400EB-A405-45CB-82A8-5AFFCDE0252E}" destId="{271F690D-D0D6-4108-8161-4E2013F85196}" srcOrd="1" destOrd="0" parTransId="{8A64BDE8-7606-4D5C-A256-2AAD3A98FC47}" sibTransId="{DAD8FE77-EA1A-4895-809A-06B5F5ABD003}"/>
    <dgm:cxn modelId="{27B0430D-D851-485D-97E0-E29C7C5CC6A3}" type="presParOf" srcId="{0E886C94-7796-43AC-8E34-193C74E54A08}" destId="{93D4865D-4B5D-4787-89AE-FA211DC941FD}" srcOrd="0" destOrd="0" presId="urn:microsoft.com/office/officeart/2005/8/layout/hList1"/>
    <dgm:cxn modelId="{4D3796E1-709B-432E-98BD-8415304CCF66}" type="presParOf" srcId="{93D4865D-4B5D-4787-89AE-FA211DC941FD}" destId="{665480D1-6460-4C61-9F66-3087E1AC137F}" srcOrd="0" destOrd="0" presId="urn:microsoft.com/office/officeart/2005/8/layout/hList1"/>
    <dgm:cxn modelId="{97D5B947-42F9-4329-BB1D-8B069C2FD921}" type="presParOf" srcId="{93D4865D-4B5D-4787-89AE-FA211DC941FD}" destId="{0F2A9CB7-FD0D-4B9D-9A14-973C7686B762}" srcOrd="1" destOrd="0" presId="urn:microsoft.com/office/officeart/2005/8/layout/hList1"/>
    <dgm:cxn modelId="{1EAAD887-4117-49F2-8B00-CB08CF768C7A}" type="presParOf" srcId="{0E886C94-7796-43AC-8E34-193C74E54A08}" destId="{680B148B-3A20-43F7-B9A7-36665FB44EF5}" srcOrd="1" destOrd="0" presId="urn:microsoft.com/office/officeart/2005/8/layout/hList1"/>
    <dgm:cxn modelId="{418C0874-6BCD-4437-BF7F-35D2239C83CE}" type="presParOf" srcId="{0E886C94-7796-43AC-8E34-193C74E54A08}" destId="{A9AA4CDF-D39B-445C-912A-6A040F20B093}" srcOrd="2" destOrd="0" presId="urn:microsoft.com/office/officeart/2005/8/layout/hList1"/>
    <dgm:cxn modelId="{EC4D055A-C4B1-4483-8767-3483B41AEBC6}" type="presParOf" srcId="{A9AA4CDF-D39B-445C-912A-6A040F20B093}" destId="{FA019FF3-52E3-429D-BD7A-BB8EC2FEDD1C}" srcOrd="0" destOrd="0" presId="urn:microsoft.com/office/officeart/2005/8/layout/hList1"/>
    <dgm:cxn modelId="{302FF775-1782-49D2-86A3-86B0D1D1DB57}" type="presParOf" srcId="{A9AA4CDF-D39B-445C-912A-6A040F20B093}" destId="{0C9B031B-C14A-4438-8417-11A1AFBB82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3F273-0841-420E-BB28-01D4DF1F5DB3}"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5B712B7E-05D7-4A64-B64B-23F34A823A53}" type="pres">
      <dgm:prSet presAssocID="{0943F273-0841-420E-BB28-01D4DF1F5DB3}" presName="Name0" presStyleCnt="0">
        <dgm:presLayoutVars>
          <dgm:dir/>
          <dgm:animLvl val="lvl"/>
          <dgm:resizeHandles val="exact"/>
        </dgm:presLayoutVars>
      </dgm:prSet>
      <dgm:spPr/>
      <dgm:t>
        <a:bodyPr/>
        <a:lstStyle/>
        <a:p>
          <a:endParaRPr lang="en-US"/>
        </a:p>
      </dgm:t>
    </dgm:pt>
  </dgm:ptLst>
  <dgm:cxnLst>
    <dgm:cxn modelId="{D0D8A4CE-46B5-45EE-8534-77E06E51D064}" type="presOf" srcId="{0943F273-0841-420E-BB28-01D4DF1F5DB3}" destId="{5B712B7E-05D7-4A64-B64B-23F34A823A5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D380C-1BFA-45E5-B890-8150FC800092}"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FABEFB4A-3C05-482D-BE9F-5C727AFE41DC}">
      <dgm:prSet phldrT="[Text]" custT="1"/>
      <dgm:spPr/>
      <dgm:t>
        <a:bodyPr/>
        <a:lstStyle/>
        <a:p>
          <a:pPr algn="l"/>
          <a:r>
            <a:rPr lang="en-US" sz="1600" b="1" u="sng" dirty="0" smtClean="0"/>
            <a:t>Assessment:</a:t>
          </a:r>
        </a:p>
        <a:p>
          <a:pPr algn="l"/>
          <a:r>
            <a:rPr lang="en-US" sz="1600" dirty="0" smtClean="0"/>
            <a:t>1.PSN</a:t>
          </a:r>
        </a:p>
        <a:p>
          <a:pPr algn="l"/>
          <a:r>
            <a:rPr lang="en-US" sz="1600" dirty="0" smtClean="0"/>
            <a:t>2. </a:t>
          </a:r>
          <a:r>
            <a:rPr lang="en-US" sz="1600" dirty="0" err="1" smtClean="0"/>
            <a:t>MnChoices</a:t>
          </a:r>
          <a:r>
            <a:rPr lang="en-US" sz="1600" dirty="0" smtClean="0"/>
            <a:t>/ Long Term Care Consultation (LTCC) </a:t>
          </a:r>
        </a:p>
        <a:p>
          <a:pPr algn="l"/>
          <a:r>
            <a:rPr lang="en-US" sz="1600" dirty="0" smtClean="0"/>
            <a:t>3. Coordinated Entry Assessment</a:t>
          </a:r>
          <a:endParaRPr lang="en-US" sz="1600" dirty="0"/>
        </a:p>
      </dgm:t>
    </dgm:pt>
    <dgm:pt modelId="{7BED1351-69C9-4A27-B440-CB59864F67EB}" type="parTrans" cxnId="{1D0BF9D6-8E4C-4B4E-8DDD-58EF808B8BDA}">
      <dgm:prSet/>
      <dgm:spPr/>
      <dgm:t>
        <a:bodyPr/>
        <a:lstStyle/>
        <a:p>
          <a:endParaRPr lang="en-US"/>
        </a:p>
      </dgm:t>
    </dgm:pt>
    <dgm:pt modelId="{93D47B1C-A285-4187-9D49-A95D70899053}" type="sibTrans" cxnId="{1D0BF9D6-8E4C-4B4E-8DDD-58EF808B8BDA}">
      <dgm:prSet/>
      <dgm:spPr/>
      <dgm:t>
        <a:bodyPr/>
        <a:lstStyle/>
        <a:p>
          <a:endParaRPr lang="en-US"/>
        </a:p>
      </dgm:t>
    </dgm:pt>
    <dgm:pt modelId="{5318ED9F-F3E0-4392-8E2E-AD5C523B24DA}">
      <dgm:prSet phldrT="[Text]" custT="1"/>
      <dgm:spPr/>
      <dgm:t>
        <a:bodyPr/>
        <a:lstStyle/>
        <a:p>
          <a:endParaRPr lang="en-US" sz="1600" b="1" u="sng" baseline="0" dirty="0" smtClean="0"/>
        </a:p>
        <a:p>
          <a:endParaRPr lang="en-US" sz="1600" b="1" u="sng" baseline="0" dirty="0" smtClean="0"/>
        </a:p>
        <a:p>
          <a:r>
            <a:rPr lang="en-US" sz="1600" b="1" u="sng" baseline="0" dirty="0" smtClean="0"/>
            <a:t>Housing Stabilization Services Provider Submits</a:t>
          </a:r>
          <a:r>
            <a:rPr lang="en-US" sz="1600" baseline="0" dirty="0" smtClean="0"/>
            <a:t>:</a:t>
          </a:r>
        </a:p>
        <a:p>
          <a:r>
            <a:rPr lang="en-US" sz="1600" baseline="0" dirty="0" smtClean="0"/>
            <a:t>1. Assessment</a:t>
          </a:r>
        </a:p>
        <a:p>
          <a:r>
            <a:rPr lang="en-US" sz="1600" baseline="0" dirty="0" smtClean="0"/>
            <a:t>2. Plan</a:t>
          </a:r>
        </a:p>
        <a:p>
          <a:r>
            <a:rPr lang="en-US" sz="1600" baseline="0" dirty="0" smtClean="0"/>
            <a:t>3.  Documentation of disability/disabling condition</a:t>
          </a:r>
        </a:p>
        <a:p>
          <a:endParaRPr lang="en-US" sz="1600" baseline="0" dirty="0" smtClean="0"/>
        </a:p>
        <a:p>
          <a:r>
            <a:rPr lang="en-US" sz="1600" baseline="0" dirty="0" smtClean="0"/>
            <a:t> </a:t>
          </a:r>
          <a:endParaRPr lang="en-US" sz="1600" dirty="0"/>
        </a:p>
      </dgm:t>
    </dgm:pt>
    <dgm:pt modelId="{8D8C93BD-629D-4CDF-B226-4C61031FC41B}" type="parTrans" cxnId="{5C983235-BF56-4A38-9A48-CFACAAA6232D}">
      <dgm:prSet/>
      <dgm:spPr/>
      <dgm:t>
        <a:bodyPr/>
        <a:lstStyle/>
        <a:p>
          <a:endParaRPr lang="en-US"/>
        </a:p>
      </dgm:t>
    </dgm:pt>
    <dgm:pt modelId="{CAEF72A4-0001-4980-BABE-BAF6CB22DC76}" type="sibTrans" cxnId="{5C983235-BF56-4A38-9A48-CFACAAA6232D}">
      <dgm:prSet/>
      <dgm:spPr/>
      <dgm:t>
        <a:bodyPr/>
        <a:lstStyle/>
        <a:p>
          <a:endParaRPr lang="en-US"/>
        </a:p>
      </dgm:t>
    </dgm:pt>
    <dgm:pt modelId="{A4B6D525-9B92-4639-9A4B-9F17D4E0DA24}">
      <dgm:prSet phldrT="[Text]"/>
      <dgm:spPr/>
      <dgm:t>
        <a:bodyPr/>
        <a:lstStyle/>
        <a:p>
          <a:r>
            <a:rPr lang="en-US" u="sng" dirty="0" smtClean="0"/>
            <a:t>Eligibility Review</a:t>
          </a:r>
          <a:r>
            <a:rPr lang="en-US" dirty="0" smtClean="0"/>
            <a:t>:</a:t>
          </a:r>
        </a:p>
        <a:p>
          <a:r>
            <a:rPr lang="en-US" dirty="0" smtClean="0"/>
            <a:t>1. Provider notified through MN-ITS that they can begin working with person. </a:t>
          </a:r>
          <a:endParaRPr lang="en-US" dirty="0"/>
        </a:p>
      </dgm:t>
    </dgm:pt>
    <dgm:pt modelId="{B86250E5-AE1C-4512-8C49-0DFC80E910E2}" type="parTrans" cxnId="{3039E1A2-4326-42F4-8F0A-C0E91EAA6FC3}">
      <dgm:prSet/>
      <dgm:spPr/>
      <dgm:t>
        <a:bodyPr/>
        <a:lstStyle/>
        <a:p>
          <a:endParaRPr lang="en-US"/>
        </a:p>
      </dgm:t>
    </dgm:pt>
    <dgm:pt modelId="{C73690EB-DA88-4A6D-AE6A-9C811FC3F2AB}" type="sibTrans" cxnId="{3039E1A2-4326-42F4-8F0A-C0E91EAA6FC3}">
      <dgm:prSet/>
      <dgm:spPr/>
      <dgm:t>
        <a:bodyPr/>
        <a:lstStyle/>
        <a:p>
          <a:endParaRPr lang="en-US"/>
        </a:p>
      </dgm:t>
    </dgm:pt>
    <dgm:pt modelId="{20CB9677-DCDC-46B1-906B-E4FDE0BF96CA}">
      <dgm:prSet phldrT="[Text]" custT="1"/>
      <dgm:spPr/>
      <dgm:t>
        <a:bodyPr/>
        <a:lstStyle/>
        <a:p>
          <a:endParaRPr lang="en-US" sz="1600" b="1" u="sng" dirty="0" smtClean="0"/>
        </a:p>
        <a:p>
          <a:r>
            <a:rPr lang="en-US" sz="1600" b="1" u="sng" dirty="0" smtClean="0"/>
            <a:t>Plan:</a:t>
          </a:r>
        </a:p>
        <a:p>
          <a:r>
            <a:rPr lang="en-US" sz="1600" dirty="0" smtClean="0"/>
            <a:t> 1. Housing Focused Person Centered Plan (Housing Consultant/Targeted Case Manager)</a:t>
          </a:r>
        </a:p>
        <a:p>
          <a:r>
            <a:rPr lang="en-US" sz="1600" dirty="0" smtClean="0"/>
            <a:t>2.  Community Services and Supports Plan (Waiver Case Manager)</a:t>
          </a:r>
        </a:p>
        <a:p>
          <a:r>
            <a:rPr lang="en-US" sz="1600" dirty="0" smtClean="0"/>
            <a:t>3.  Coordinated Care Plan (Senior Care Coordinator)</a:t>
          </a:r>
        </a:p>
        <a:p>
          <a:endParaRPr lang="en-US" sz="1600" dirty="0" smtClean="0"/>
        </a:p>
        <a:p>
          <a:endParaRPr lang="en-US" sz="1600" dirty="0"/>
        </a:p>
      </dgm:t>
    </dgm:pt>
    <dgm:pt modelId="{E7B044ED-756E-460C-AAD8-174C375BFED2}" type="parTrans" cxnId="{4DEF3297-FD44-47CB-9C58-8C60E9638095}">
      <dgm:prSet/>
      <dgm:spPr/>
      <dgm:t>
        <a:bodyPr/>
        <a:lstStyle/>
        <a:p>
          <a:endParaRPr lang="en-US"/>
        </a:p>
      </dgm:t>
    </dgm:pt>
    <dgm:pt modelId="{F2F33DEA-D77A-4755-AB36-54C1F5130049}" type="sibTrans" cxnId="{4DEF3297-FD44-47CB-9C58-8C60E9638095}">
      <dgm:prSet/>
      <dgm:spPr/>
      <dgm:t>
        <a:bodyPr/>
        <a:lstStyle/>
        <a:p>
          <a:endParaRPr lang="en-US"/>
        </a:p>
      </dgm:t>
    </dgm:pt>
    <dgm:pt modelId="{D5E12C93-C662-4702-9613-AE7E4C61382B}" type="pres">
      <dgm:prSet presAssocID="{7B2D380C-1BFA-45E5-B890-8150FC800092}" presName="outerComposite" presStyleCnt="0">
        <dgm:presLayoutVars>
          <dgm:chMax val="5"/>
          <dgm:dir/>
          <dgm:resizeHandles val="exact"/>
        </dgm:presLayoutVars>
      </dgm:prSet>
      <dgm:spPr/>
      <dgm:t>
        <a:bodyPr/>
        <a:lstStyle/>
        <a:p>
          <a:endParaRPr lang="en-US"/>
        </a:p>
      </dgm:t>
    </dgm:pt>
    <dgm:pt modelId="{9455CE73-4FDD-4970-AF9A-D19253894E3F}" type="pres">
      <dgm:prSet presAssocID="{7B2D380C-1BFA-45E5-B890-8150FC800092}" presName="dummyMaxCanvas" presStyleCnt="0">
        <dgm:presLayoutVars/>
      </dgm:prSet>
      <dgm:spPr/>
    </dgm:pt>
    <dgm:pt modelId="{52602E20-FEAA-42DB-AB8D-8E76BA750F79}" type="pres">
      <dgm:prSet presAssocID="{7B2D380C-1BFA-45E5-B890-8150FC800092}" presName="FourNodes_1" presStyleLbl="node1" presStyleIdx="0" presStyleCnt="4" custLinFactNeighborX="-8642" custLinFactNeighborY="-6575">
        <dgm:presLayoutVars>
          <dgm:bulletEnabled val="1"/>
        </dgm:presLayoutVars>
      </dgm:prSet>
      <dgm:spPr/>
      <dgm:t>
        <a:bodyPr/>
        <a:lstStyle/>
        <a:p>
          <a:endParaRPr lang="en-US"/>
        </a:p>
      </dgm:t>
    </dgm:pt>
    <dgm:pt modelId="{82467FD8-C29D-4903-A305-F903138D6CE5}" type="pres">
      <dgm:prSet presAssocID="{7B2D380C-1BFA-45E5-B890-8150FC800092}" presName="FourNodes_2" presStyleLbl="node1" presStyleIdx="1" presStyleCnt="4" custScaleX="111233" custScaleY="122434">
        <dgm:presLayoutVars>
          <dgm:bulletEnabled val="1"/>
        </dgm:presLayoutVars>
      </dgm:prSet>
      <dgm:spPr/>
      <dgm:t>
        <a:bodyPr/>
        <a:lstStyle/>
        <a:p>
          <a:endParaRPr lang="en-US"/>
        </a:p>
      </dgm:t>
    </dgm:pt>
    <dgm:pt modelId="{17F4E734-5550-4297-8733-E4D08A5882E3}" type="pres">
      <dgm:prSet presAssocID="{7B2D380C-1BFA-45E5-B890-8150FC800092}" presName="FourNodes_3" presStyleLbl="node1" presStyleIdx="2" presStyleCnt="4">
        <dgm:presLayoutVars>
          <dgm:bulletEnabled val="1"/>
        </dgm:presLayoutVars>
      </dgm:prSet>
      <dgm:spPr/>
      <dgm:t>
        <a:bodyPr/>
        <a:lstStyle/>
        <a:p>
          <a:endParaRPr lang="en-US"/>
        </a:p>
      </dgm:t>
    </dgm:pt>
    <dgm:pt modelId="{79A6DF06-E05C-45E7-A3C0-687AC346A4E4}" type="pres">
      <dgm:prSet presAssocID="{7B2D380C-1BFA-45E5-B890-8150FC800092}" presName="FourNodes_4" presStyleLbl="node1" presStyleIdx="3" presStyleCnt="4">
        <dgm:presLayoutVars>
          <dgm:bulletEnabled val="1"/>
        </dgm:presLayoutVars>
      </dgm:prSet>
      <dgm:spPr/>
      <dgm:t>
        <a:bodyPr/>
        <a:lstStyle/>
        <a:p>
          <a:endParaRPr lang="en-US"/>
        </a:p>
      </dgm:t>
    </dgm:pt>
    <dgm:pt modelId="{8A94C20D-EE96-457A-AA90-9616D4E2068E}" type="pres">
      <dgm:prSet presAssocID="{7B2D380C-1BFA-45E5-B890-8150FC800092}" presName="FourConn_1-2" presStyleLbl="fgAccFollowNode1" presStyleIdx="0" presStyleCnt="3">
        <dgm:presLayoutVars>
          <dgm:bulletEnabled val="1"/>
        </dgm:presLayoutVars>
      </dgm:prSet>
      <dgm:spPr/>
      <dgm:t>
        <a:bodyPr/>
        <a:lstStyle/>
        <a:p>
          <a:endParaRPr lang="en-US"/>
        </a:p>
      </dgm:t>
    </dgm:pt>
    <dgm:pt modelId="{6D5D5E00-E850-4FFC-A039-F4637E9122A5}" type="pres">
      <dgm:prSet presAssocID="{7B2D380C-1BFA-45E5-B890-8150FC800092}" presName="FourConn_2-3" presStyleLbl="fgAccFollowNode1" presStyleIdx="1" presStyleCnt="3">
        <dgm:presLayoutVars>
          <dgm:bulletEnabled val="1"/>
        </dgm:presLayoutVars>
      </dgm:prSet>
      <dgm:spPr/>
      <dgm:t>
        <a:bodyPr/>
        <a:lstStyle/>
        <a:p>
          <a:endParaRPr lang="en-US"/>
        </a:p>
      </dgm:t>
    </dgm:pt>
    <dgm:pt modelId="{AD66D13E-D904-482E-988A-5E12EB8066F2}" type="pres">
      <dgm:prSet presAssocID="{7B2D380C-1BFA-45E5-B890-8150FC800092}" presName="FourConn_3-4" presStyleLbl="fgAccFollowNode1" presStyleIdx="2" presStyleCnt="3">
        <dgm:presLayoutVars>
          <dgm:bulletEnabled val="1"/>
        </dgm:presLayoutVars>
      </dgm:prSet>
      <dgm:spPr/>
      <dgm:t>
        <a:bodyPr/>
        <a:lstStyle/>
        <a:p>
          <a:endParaRPr lang="en-US"/>
        </a:p>
      </dgm:t>
    </dgm:pt>
    <dgm:pt modelId="{E96D53C5-269F-421F-B2AA-01668D252D1A}" type="pres">
      <dgm:prSet presAssocID="{7B2D380C-1BFA-45E5-B890-8150FC800092}" presName="FourNodes_1_text" presStyleLbl="node1" presStyleIdx="3" presStyleCnt="4">
        <dgm:presLayoutVars>
          <dgm:bulletEnabled val="1"/>
        </dgm:presLayoutVars>
      </dgm:prSet>
      <dgm:spPr/>
      <dgm:t>
        <a:bodyPr/>
        <a:lstStyle/>
        <a:p>
          <a:endParaRPr lang="en-US"/>
        </a:p>
      </dgm:t>
    </dgm:pt>
    <dgm:pt modelId="{C592F757-7741-42F4-A561-89D86C75892E}" type="pres">
      <dgm:prSet presAssocID="{7B2D380C-1BFA-45E5-B890-8150FC800092}" presName="FourNodes_2_text" presStyleLbl="node1" presStyleIdx="3" presStyleCnt="4">
        <dgm:presLayoutVars>
          <dgm:bulletEnabled val="1"/>
        </dgm:presLayoutVars>
      </dgm:prSet>
      <dgm:spPr/>
      <dgm:t>
        <a:bodyPr/>
        <a:lstStyle/>
        <a:p>
          <a:endParaRPr lang="en-US"/>
        </a:p>
      </dgm:t>
    </dgm:pt>
    <dgm:pt modelId="{365483C0-6A04-4681-A2A1-A6C77194E0BA}" type="pres">
      <dgm:prSet presAssocID="{7B2D380C-1BFA-45E5-B890-8150FC800092}" presName="FourNodes_3_text" presStyleLbl="node1" presStyleIdx="3" presStyleCnt="4">
        <dgm:presLayoutVars>
          <dgm:bulletEnabled val="1"/>
        </dgm:presLayoutVars>
      </dgm:prSet>
      <dgm:spPr/>
      <dgm:t>
        <a:bodyPr/>
        <a:lstStyle/>
        <a:p>
          <a:endParaRPr lang="en-US"/>
        </a:p>
      </dgm:t>
    </dgm:pt>
    <dgm:pt modelId="{8B4484F4-2414-49DD-91C1-58084B5407F4}" type="pres">
      <dgm:prSet presAssocID="{7B2D380C-1BFA-45E5-B890-8150FC800092}" presName="FourNodes_4_text" presStyleLbl="node1" presStyleIdx="3" presStyleCnt="4">
        <dgm:presLayoutVars>
          <dgm:bulletEnabled val="1"/>
        </dgm:presLayoutVars>
      </dgm:prSet>
      <dgm:spPr/>
      <dgm:t>
        <a:bodyPr/>
        <a:lstStyle/>
        <a:p>
          <a:endParaRPr lang="en-US"/>
        </a:p>
      </dgm:t>
    </dgm:pt>
  </dgm:ptLst>
  <dgm:cxnLst>
    <dgm:cxn modelId="{1D0BF9D6-8E4C-4B4E-8DDD-58EF808B8BDA}" srcId="{7B2D380C-1BFA-45E5-B890-8150FC800092}" destId="{FABEFB4A-3C05-482D-BE9F-5C727AFE41DC}" srcOrd="0" destOrd="0" parTransId="{7BED1351-69C9-4A27-B440-CB59864F67EB}" sibTransId="{93D47B1C-A285-4187-9D49-A95D70899053}"/>
    <dgm:cxn modelId="{4DEF3297-FD44-47CB-9C58-8C60E9638095}" srcId="{7B2D380C-1BFA-45E5-B890-8150FC800092}" destId="{20CB9677-DCDC-46B1-906B-E4FDE0BF96CA}" srcOrd="1" destOrd="0" parTransId="{E7B044ED-756E-460C-AAD8-174C375BFED2}" sibTransId="{F2F33DEA-D77A-4755-AB36-54C1F5130049}"/>
    <dgm:cxn modelId="{C40F6453-8140-4EE1-B427-40715EBEFCD9}" type="presOf" srcId="{CAEF72A4-0001-4980-BABE-BAF6CB22DC76}" destId="{AD66D13E-D904-482E-988A-5E12EB8066F2}" srcOrd="0" destOrd="0" presId="urn:microsoft.com/office/officeart/2005/8/layout/vProcess5"/>
    <dgm:cxn modelId="{EF2FED10-485A-46E2-92A1-8ECF1CFBD913}" type="presOf" srcId="{FABEFB4A-3C05-482D-BE9F-5C727AFE41DC}" destId="{E96D53C5-269F-421F-B2AA-01668D252D1A}" srcOrd="1" destOrd="0" presId="urn:microsoft.com/office/officeart/2005/8/layout/vProcess5"/>
    <dgm:cxn modelId="{A639FC45-11A0-4B01-A47E-7CE727DAA158}" type="presOf" srcId="{A4B6D525-9B92-4639-9A4B-9F17D4E0DA24}" destId="{8B4484F4-2414-49DD-91C1-58084B5407F4}" srcOrd="1" destOrd="0" presId="urn:microsoft.com/office/officeart/2005/8/layout/vProcess5"/>
    <dgm:cxn modelId="{A5CC4188-A7B9-4793-8219-4A9B64D17773}" type="presOf" srcId="{20CB9677-DCDC-46B1-906B-E4FDE0BF96CA}" destId="{82467FD8-C29D-4903-A305-F903138D6CE5}" srcOrd="0" destOrd="0" presId="urn:microsoft.com/office/officeart/2005/8/layout/vProcess5"/>
    <dgm:cxn modelId="{13319465-942D-4307-BCC1-FDC8787C57C6}" type="presOf" srcId="{FABEFB4A-3C05-482D-BE9F-5C727AFE41DC}" destId="{52602E20-FEAA-42DB-AB8D-8E76BA750F79}" srcOrd="0" destOrd="0" presId="urn:microsoft.com/office/officeart/2005/8/layout/vProcess5"/>
    <dgm:cxn modelId="{E5CEFF7F-05D2-41AF-85E7-AE71FA233E61}" type="presOf" srcId="{20CB9677-DCDC-46B1-906B-E4FDE0BF96CA}" destId="{C592F757-7741-42F4-A561-89D86C75892E}" srcOrd="1" destOrd="0" presId="urn:microsoft.com/office/officeart/2005/8/layout/vProcess5"/>
    <dgm:cxn modelId="{3039E1A2-4326-42F4-8F0A-C0E91EAA6FC3}" srcId="{7B2D380C-1BFA-45E5-B890-8150FC800092}" destId="{A4B6D525-9B92-4639-9A4B-9F17D4E0DA24}" srcOrd="3" destOrd="0" parTransId="{B86250E5-AE1C-4512-8C49-0DFC80E910E2}" sibTransId="{C73690EB-DA88-4A6D-AE6A-9C811FC3F2AB}"/>
    <dgm:cxn modelId="{5BDB3E5E-3434-42FC-92DD-7E287F276C9F}" type="presOf" srcId="{5318ED9F-F3E0-4392-8E2E-AD5C523B24DA}" destId="{17F4E734-5550-4297-8733-E4D08A5882E3}" srcOrd="0" destOrd="0" presId="urn:microsoft.com/office/officeart/2005/8/layout/vProcess5"/>
    <dgm:cxn modelId="{F5C0F6AD-8876-4B0C-A1E9-00AF179E7797}" type="presOf" srcId="{F2F33DEA-D77A-4755-AB36-54C1F5130049}" destId="{6D5D5E00-E850-4FFC-A039-F4637E9122A5}" srcOrd="0" destOrd="0" presId="urn:microsoft.com/office/officeart/2005/8/layout/vProcess5"/>
    <dgm:cxn modelId="{9C55B364-056B-4882-81AC-4F1F096E3CAC}" type="presOf" srcId="{A4B6D525-9B92-4639-9A4B-9F17D4E0DA24}" destId="{79A6DF06-E05C-45E7-A3C0-687AC346A4E4}" srcOrd="0" destOrd="0" presId="urn:microsoft.com/office/officeart/2005/8/layout/vProcess5"/>
    <dgm:cxn modelId="{B796FBC9-BEBD-4581-A22E-B34C9592678D}" type="presOf" srcId="{7B2D380C-1BFA-45E5-B890-8150FC800092}" destId="{D5E12C93-C662-4702-9613-AE7E4C61382B}" srcOrd="0" destOrd="0" presId="urn:microsoft.com/office/officeart/2005/8/layout/vProcess5"/>
    <dgm:cxn modelId="{64BC1C8F-0271-4D9F-A390-188437E5E528}" type="presOf" srcId="{93D47B1C-A285-4187-9D49-A95D70899053}" destId="{8A94C20D-EE96-457A-AA90-9616D4E2068E}" srcOrd="0" destOrd="0" presId="urn:microsoft.com/office/officeart/2005/8/layout/vProcess5"/>
    <dgm:cxn modelId="{5C983235-BF56-4A38-9A48-CFACAAA6232D}" srcId="{7B2D380C-1BFA-45E5-B890-8150FC800092}" destId="{5318ED9F-F3E0-4392-8E2E-AD5C523B24DA}" srcOrd="2" destOrd="0" parTransId="{8D8C93BD-629D-4CDF-B226-4C61031FC41B}" sibTransId="{CAEF72A4-0001-4980-BABE-BAF6CB22DC76}"/>
    <dgm:cxn modelId="{257F0002-2C75-4E96-9EE2-9322E00BC81F}" type="presOf" srcId="{5318ED9F-F3E0-4392-8E2E-AD5C523B24DA}" destId="{365483C0-6A04-4681-A2A1-A6C77194E0BA}" srcOrd="1" destOrd="0" presId="urn:microsoft.com/office/officeart/2005/8/layout/vProcess5"/>
    <dgm:cxn modelId="{4C9546E3-D003-44F7-9A35-0B22761A5575}" type="presParOf" srcId="{D5E12C93-C662-4702-9613-AE7E4C61382B}" destId="{9455CE73-4FDD-4970-AF9A-D19253894E3F}" srcOrd="0" destOrd="0" presId="urn:microsoft.com/office/officeart/2005/8/layout/vProcess5"/>
    <dgm:cxn modelId="{5786DE42-D1CD-4A66-8CB6-2BD5B7F789AE}" type="presParOf" srcId="{D5E12C93-C662-4702-9613-AE7E4C61382B}" destId="{52602E20-FEAA-42DB-AB8D-8E76BA750F79}" srcOrd="1" destOrd="0" presId="urn:microsoft.com/office/officeart/2005/8/layout/vProcess5"/>
    <dgm:cxn modelId="{6B4ECC09-2B1B-40FB-845F-004B77DC0180}" type="presParOf" srcId="{D5E12C93-C662-4702-9613-AE7E4C61382B}" destId="{82467FD8-C29D-4903-A305-F903138D6CE5}" srcOrd="2" destOrd="0" presId="urn:microsoft.com/office/officeart/2005/8/layout/vProcess5"/>
    <dgm:cxn modelId="{A99C9DA0-D557-400E-8DBE-91D613E93C6C}" type="presParOf" srcId="{D5E12C93-C662-4702-9613-AE7E4C61382B}" destId="{17F4E734-5550-4297-8733-E4D08A5882E3}" srcOrd="3" destOrd="0" presId="urn:microsoft.com/office/officeart/2005/8/layout/vProcess5"/>
    <dgm:cxn modelId="{ABE496DC-0498-4AB0-9096-6C418B7B11E8}" type="presParOf" srcId="{D5E12C93-C662-4702-9613-AE7E4C61382B}" destId="{79A6DF06-E05C-45E7-A3C0-687AC346A4E4}" srcOrd="4" destOrd="0" presId="urn:microsoft.com/office/officeart/2005/8/layout/vProcess5"/>
    <dgm:cxn modelId="{0A44B5AC-8A7B-4F74-8BEA-918378447625}" type="presParOf" srcId="{D5E12C93-C662-4702-9613-AE7E4C61382B}" destId="{8A94C20D-EE96-457A-AA90-9616D4E2068E}" srcOrd="5" destOrd="0" presId="urn:microsoft.com/office/officeart/2005/8/layout/vProcess5"/>
    <dgm:cxn modelId="{3AFF6C3C-74F7-45EE-9F27-7B191FF51E5F}" type="presParOf" srcId="{D5E12C93-C662-4702-9613-AE7E4C61382B}" destId="{6D5D5E00-E850-4FFC-A039-F4637E9122A5}" srcOrd="6" destOrd="0" presId="urn:microsoft.com/office/officeart/2005/8/layout/vProcess5"/>
    <dgm:cxn modelId="{69536059-FBFD-4BC9-8612-7C36A3E8977F}" type="presParOf" srcId="{D5E12C93-C662-4702-9613-AE7E4C61382B}" destId="{AD66D13E-D904-482E-988A-5E12EB8066F2}" srcOrd="7" destOrd="0" presId="urn:microsoft.com/office/officeart/2005/8/layout/vProcess5"/>
    <dgm:cxn modelId="{1CB9EAF3-C6D3-4B52-8031-FE49663406DC}" type="presParOf" srcId="{D5E12C93-C662-4702-9613-AE7E4C61382B}" destId="{E96D53C5-269F-421F-B2AA-01668D252D1A}" srcOrd="8" destOrd="0" presId="urn:microsoft.com/office/officeart/2005/8/layout/vProcess5"/>
    <dgm:cxn modelId="{F94D9E51-ECC3-4EEA-BEA3-A91BE84DCB28}" type="presParOf" srcId="{D5E12C93-C662-4702-9613-AE7E4C61382B}" destId="{C592F757-7741-42F4-A561-89D86C75892E}" srcOrd="9" destOrd="0" presId="urn:microsoft.com/office/officeart/2005/8/layout/vProcess5"/>
    <dgm:cxn modelId="{84E591E2-A2C3-4ABC-AA8A-11EEAFD7804E}" type="presParOf" srcId="{D5E12C93-C662-4702-9613-AE7E4C61382B}" destId="{365483C0-6A04-4681-A2A1-A6C77194E0BA}" srcOrd="10" destOrd="0" presId="urn:microsoft.com/office/officeart/2005/8/layout/vProcess5"/>
    <dgm:cxn modelId="{B07FF888-4A19-4257-90A0-AAE34655284A}" type="presParOf" srcId="{D5E12C93-C662-4702-9613-AE7E4C61382B}" destId="{8B4484F4-2414-49DD-91C1-58084B5407F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DE6E79-3ECE-4131-8DAA-A752A1DF15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D376B8-3097-4726-8025-DD2DD6B51A8C}">
      <dgm:prSet/>
      <dgm:spPr/>
      <dgm:t>
        <a:bodyPr/>
        <a:lstStyle/>
        <a:p>
          <a:r>
            <a:rPr lang="en-US"/>
            <a:t>A conflict of interest exception is required for a provider agency to do the assessment/plan and transition/sustaining service </a:t>
          </a:r>
          <a:r>
            <a:rPr lang="en-US" b="1"/>
            <a:t>for the same person.</a:t>
          </a:r>
          <a:endParaRPr lang="en-US"/>
        </a:p>
      </dgm:t>
    </dgm:pt>
    <dgm:pt modelId="{B8BE9412-4033-4B56-869D-E05C9F7689FB}" type="parTrans" cxnId="{26C6B25E-02DB-4DBE-B650-188DDDEBA2A9}">
      <dgm:prSet/>
      <dgm:spPr/>
      <dgm:t>
        <a:bodyPr/>
        <a:lstStyle/>
        <a:p>
          <a:endParaRPr lang="en-US"/>
        </a:p>
      </dgm:t>
    </dgm:pt>
    <dgm:pt modelId="{7EE6D574-D3A2-4F78-AE30-7321613C5C30}" type="sibTrans" cxnId="{26C6B25E-02DB-4DBE-B650-188DDDEBA2A9}">
      <dgm:prSet/>
      <dgm:spPr/>
      <dgm:t>
        <a:bodyPr/>
        <a:lstStyle/>
        <a:p>
          <a:endParaRPr lang="en-US"/>
        </a:p>
      </dgm:t>
    </dgm:pt>
    <dgm:pt modelId="{4E0F604E-2731-4A27-A269-CED65766A883}">
      <dgm:prSet/>
      <dgm:spPr/>
      <dgm:t>
        <a:bodyPr/>
        <a:lstStyle/>
        <a:p>
          <a:r>
            <a:rPr lang="en-US"/>
            <a:t>Conflict of interest exceptions are only for provider shortage by:</a:t>
          </a:r>
        </a:p>
      </dgm:t>
    </dgm:pt>
    <dgm:pt modelId="{6FED8E2E-5C14-46B9-8C94-3AA4940E0CC1}" type="parTrans" cxnId="{A35C242B-B038-4C04-8154-F9DB83F1D871}">
      <dgm:prSet/>
      <dgm:spPr/>
      <dgm:t>
        <a:bodyPr/>
        <a:lstStyle/>
        <a:p>
          <a:endParaRPr lang="en-US"/>
        </a:p>
      </dgm:t>
    </dgm:pt>
    <dgm:pt modelId="{3653956F-1A16-4E7A-8794-FC28999AA362}" type="sibTrans" cxnId="{A35C242B-B038-4C04-8154-F9DB83F1D871}">
      <dgm:prSet/>
      <dgm:spPr/>
      <dgm:t>
        <a:bodyPr/>
        <a:lstStyle/>
        <a:p>
          <a:endParaRPr lang="en-US"/>
        </a:p>
      </dgm:t>
    </dgm:pt>
    <dgm:pt modelId="{ABE7AF8E-4334-4CC2-86EE-625EF7888923}">
      <dgm:prSet/>
      <dgm:spPr/>
      <dgm:t>
        <a:bodyPr/>
        <a:lstStyle/>
        <a:p>
          <a:r>
            <a:rPr lang="en-US"/>
            <a:t>geographic area </a:t>
          </a:r>
        </a:p>
      </dgm:t>
    </dgm:pt>
    <dgm:pt modelId="{431F2E83-6165-40AC-B071-4CC8008DE439}" type="parTrans" cxnId="{A2FD587B-E3BF-4B97-9D9D-7B842DAC62DA}">
      <dgm:prSet/>
      <dgm:spPr/>
      <dgm:t>
        <a:bodyPr/>
        <a:lstStyle/>
        <a:p>
          <a:endParaRPr lang="en-US"/>
        </a:p>
      </dgm:t>
    </dgm:pt>
    <dgm:pt modelId="{F0FB1278-7FA5-442B-8D03-DEF12DFEB71F}" type="sibTrans" cxnId="{A2FD587B-E3BF-4B97-9D9D-7B842DAC62DA}">
      <dgm:prSet/>
      <dgm:spPr/>
      <dgm:t>
        <a:bodyPr/>
        <a:lstStyle/>
        <a:p>
          <a:endParaRPr lang="en-US"/>
        </a:p>
      </dgm:t>
    </dgm:pt>
    <dgm:pt modelId="{E8E5CE4F-62A5-472C-850D-075FEF38AB2B}">
      <dgm:prSet/>
      <dgm:spPr/>
      <dgm:t>
        <a:bodyPr/>
        <a:lstStyle/>
        <a:p>
          <a:r>
            <a:rPr lang="en-US"/>
            <a:t>cultural/language specific providers</a:t>
          </a:r>
        </a:p>
      </dgm:t>
    </dgm:pt>
    <dgm:pt modelId="{D1408470-198B-4D9A-997D-CF432D0436D4}" type="parTrans" cxnId="{C3DE9A85-A5AF-4181-9DD7-2EACDE9805ED}">
      <dgm:prSet/>
      <dgm:spPr/>
      <dgm:t>
        <a:bodyPr/>
        <a:lstStyle/>
        <a:p>
          <a:endParaRPr lang="en-US"/>
        </a:p>
      </dgm:t>
    </dgm:pt>
    <dgm:pt modelId="{EBE77F6C-787F-4A4D-900C-927E138F6BE7}" type="sibTrans" cxnId="{C3DE9A85-A5AF-4181-9DD7-2EACDE9805ED}">
      <dgm:prSet/>
      <dgm:spPr/>
      <dgm:t>
        <a:bodyPr/>
        <a:lstStyle/>
        <a:p>
          <a:endParaRPr lang="en-US"/>
        </a:p>
      </dgm:t>
    </dgm:pt>
    <dgm:pt modelId="{ED405D8F-F5A3-47B0-B9E6-2F36A158E37B}">
      <dgm:prSet/>
      <dgm:spPr/>
      <dgm:t>
        <a:bodyPr/>
        <a:lstStyle/>
        <a:p>
          <a:r>
            <a:rPr lang="en-US"/>
            <a:t>Providers will submit an exception request to DHS to determine if they can waive the conflict of interest.</a:t>
          </a:r>
        </a:p>
      </dgm:t>
    </dgm:pt>
    <dgm:pt modelId="{CD4689C5-91D4-48DC-83F2-3DC3C986CAD6}" type="parTrans" cxnId="{7E0DB273-C500-4230-A2FC-B0884902E128}">
      <dgm:prSet/>
      <dgm:spPr/>
      <dgm:t>
        <a:bodyPr/>
        <a:lstStyle/>
        <a:p>
          <a:endParaRPr lang="en-US"/>
        </a:p>
      </dgm:t>
    </dgm:pt>
    <dgm:pt modelId="{BF794AE7-DFC4-4843-AB57-EA32EA811137}" type="sibTrans" cxnId="{7E0DB273-C500-4230-A2FC-B0884902E128}">
      <dgm:prSet/>
      <dgm:spPr/>
      <dgm:t>
        <a:bodyPr/>
        <a:lstStyle/>
        <a:p>
          <a:endParaRPr lang="en-US"/>
        </a:p>
      </dgm:t>
    </dgm:pt>
    <dgm:pt modelId="{AB615876-458F-44F3-A41E-214DDAF8FE96}" type="pres">
      <dgm:prSet presAssocID="{A9DE6E79-3ECE-4131-8DAA-A752A1DF157D}" presName="linear" presStyleCnt="0">
        <dgm:presLayoutVars>
          <dgm:animLvl val="lvl"/>
          <dgm:resizeHandles val="exact"/>
        </dgm:presLayoutVars>
      </dgm:prSet>
      <dgm:spPr/>
      <dgm:t>
        <a:bodyPr/>
        <a:lstStyle/>
        <a:p>
          <a:endParaRPr lang="en-US"/>
        </a:p>
      </dgm:t>
    </dgm:pt>
    <dgm:pt modelId="{50622090-45D2-4E34-9395-0980CB4CBE59}" type="pres">
      <dgm:prSet presAssocID="{F2D376B8-3097-4726-8025-DD2DD6B51A8C}" presName="parentText" presStyleLbl="node1" presStyleIdx="0" presStyleCnt="3">
        <dgm:presLayoutVars>
          <dgm:chMax val="0"/>
          <dgm:bulletEnabled val="1"/>
        </dgm:presLayoutVars>
      </dgm:prSet>
      <dgm:spPr/>
      <dgm:t>
        <a:bodyPr/>
        <a:lstStyle/>
        <a:p>
          <a:endParaRPr lang="en-US"/>
        </a:p>
      </dgm:t>
    </dgm:pt>
    <dgm:pt modelId="{6D73BF5E-8776-4C11-BA40-AD0515E4E429}" type="pres">
      <dgm:prSet presAssocID="{7EE6D574-D3A2-4F78-AE30-7321613C5C30}" presName="spacer" presStyleCnt="0"/>
      <dgm:spPr/>
    </dgm:pt>
    <dgm:pt modelId="{DDC2F80D-D042-4E9E-AEAC-8A2ABFEC46E6}" type="pres">
      <dgm:prSet presAssocID="{4E0F604E-2731-4A27-A269-CED65766A883}" presName="parentText" presStyleLbl="node1" presStyleIdx="1" presStyleCnt="3">
        <dgm:presLayoutVars>
          <dgm:chMax val="0"/>
          <dgm:bulletEnabled val="1"/>
        </dgm:presLayoutVars>
      </dgm:prSet>
      <dgm:spPr/>
      <dgm:t>
        <a:bodyPr/>
        <a:lstStyle/>
        <a:p>
          <a:endParaRPr lang="en-US"/>
        </a:p>
      </dgm:t>
    </dgm:pt>
    <dgm:pt modelId="{9A57B5EC-4F24-43D1-9267-7F8DD33A7D6C}" type="pres">
      <dgm:prSet presAssocID="{4E0F604E-2731-4A27-A269-CED65766A883}" presName="childText" presStyleLbl="revTx" presStyleIdx="0" presStyleCnt="1">
        <dgm:presLayoutVars>
          <dgm:bulletEnabled val="1"/>
        </dgm:presLayoutVars>
      </dgm:prSet>
      <dgm:spPr/>
      <dgm:t>
        <a:bodyPr/>
        <a:lstStyle/>
        <a:p>
          <a:endParaRPr lang="en-US"/>
        </a:p>
      </dgm:t>
    </dgm:pt>
    <dgm:pt modelId="{D15DA97D-F905-4491-92B0-AB585DFD43B3}" type="pres">
      <dgm:prSet presAssocID="{ED405D8F-F5A3-47B0-B9E6-2F36A158E37B}" presName="parentText" presStyleLbl="node1" presStyleIdx="2" presStyleCnt="3">
        <dgm:presLayoutVars>
          <dgm:chMax val="0"/>
          <dgm:bulletEnabled val="1"/>
        </dgm:presLayoutVars>
      </dgm:prSet>
      <dgm:spPr/>
      <dgm:t>
        <a:bodyPr/>
        <a:lstStyle/>
        <a:p>
          <a:endParaRPr lang="en-US"/>
        </a:p>
      </dgm:t>
    </dgm:pt>
  </dgm:ptLst>
  <dgm:cxnLst>
    <dgm:cxn modelId="{929FA928-4D97-4AF5-833D-648E753E8A59}" type="presOf" srcId="{ED405D8F-F5A3-47B0-B9E6-2F36A158E37B}" destId="{D15DA97D-F905-4491-92B0-AB585DFD43B3}" srcOrd="0" destOrd="0" presId="urn:microsoft.com/office/officeart/2005/8/layout/vList2"/>
    <dgm:cxn modelId="{A35C242B-B038-4C04-8154-F9DB83F1D871}" srcId="{A9DE6E79-3ECE-4131-8DAA-A752A1DF157D}" destId="{4E0F604E-2731-4A27-A269-CED65766A883}" srcOrd="1" destOrd="0" parTransId="{6FED8E2E-5C14-46B9-8C94-3AA4940E0CC1}" sibTransId="{3653956F-1A16-4E7A-8794-FC28999AA362}"/>
    <dgm:cxn modelId="{07EC4F64-7B93-43D2-98CB-AD0D068C3B47}" type="presOf" srcId="{F2D376B8-3097-4726-8025-DD2DD6B51A8C}" destId="{50622090-45D2-4E34-9395-0980CB4CBE59}" srcOrd="0" destOrd="0" presId="urn:microsoft.com/office/officeart/2005/8/layout/vList2"/>
    <dgm:cxn modelId="{7E0DB273-C500-4230-A2FC-B0884902E128}" srcId="{A9DE6E79-3ECE-4131-8DAA-A752A1DF157D}" destId="{ED405D8F-F5A3-47B0-B9E6-2F36A158E37B}" srcOrd="2" destOrd="0" parTransId="{CD4689C5-91D4-48DC-83F2-3DC3C986CAD6}" sibTransId="{BF794AE7-DFC4-4843-AB57-EA32EA811137}"/>
    <dgm:cxn modelId="{26C6B25E-02DB-4DBE-B650-188DDDEBA2A9}" srcId="{A9DE6E79-3ECE-4131-8DAA-A752A1DF157D}" destId="{F2D376B8-3097-4726-8025-DD2DD6B51A8C}" srcOrd="0" destOrd="0" parTransId="{B8BE9412-4033-4B56-869D-E05C9F7689FB}" sibTransId="{7EE6D574-D3A2-4F78-AE30-7321613C5C30}"/>
    <dgm:cxn modelId="{AB606478-5BFF-49CF-956F-37A18C6E572E}" type="presOf" srcId="{4E0F604E-2731-4A27-A269-CED65766A883}" destId="{DDC2F80D-D042-4E9E-AEAC-8A2ABFEC46E6}" srcOrd="0" destOrd="0" presId="urn:microsoft.com/office/officeart/2005/8/layout/vList2"/>
    <dgm:cxn modelId="{ED7FF6CE-68E3-425B-9510-8CC92ECAC26E}" type="presOf" srcId="{A9DE6E79-3ECE-4131-8DAA-A752A1DF157D}" destId="{AB615876-458F-44F3-A41E-214DDAF8FE96}" srcOrd="0" destOrd="0" presId="urn:microsoft.com/office/officeart/2005/8/layout/vList2"/>
    <dgm:cxn modelId="{92047513-BC6B-4E80-9275-3A8A126AEF0B}" type="presOf" srcId="{ABE7AF8E-4334-4CC2-86EE-625EF7888923}" destId="{9A57B5EC-4F24-43D1-9267-7F8DD33A7D6C}" srcOrd="0" destOrd="0" presId="urn:microsoft.com/office/officeart/2005/8/layout/vList2"/>
    <dgm:cxn modelId="{AEC8E6AF-E90B-4915-98C8-86E76026CAC9}" type="presOf" srcId="{E8E5CE4F-62A5-472C-850D-075FEF38AB2B}" destId="{9A57B5EC-4F24-43D1-9267-7F8DD33A7D6C}" srcOrd="0" destOrd="1" presId="urn:microsoft.com/office/officeart/2005/8/layout/vList2"/>
    <dgm:cxn modelId="{A2FD587B-E3BF-4B97-9D9D-7B842DAC62DA}" srcId="{4E0F604E-2731-4A27-A269-CED65766A883}" destId="{ABE7AF8E-4334-4CC2-86EE-625EF7888923}" srcOrd="0" destOrd="0" parTransId="{431F2E83-6165-40AC-B071-4CC8008DE439}" sibTransId="{F0FB1278-7FA5-442B-8D03-DEF12DFEB71F}"/>
    <dgm:cxn modelId="{C3DE9A85-A5AF-4181-9DD7-2EACDE9805ED}" srcId="{4E0F604E-2731-4A27-A269-CED65766A883}" destId="{E8E5CE4F-62A5-472C-850D-075FEF38AB2B}" srcOrd="1" destOrd="0" parTransId="{D1408470-198B-4D9A-997D-CF432D0436D4}" sibTransId="{EBE77F6C-787F-4A4D-900C-927E138F6BE7}"/>
    <dgm:cxn modelId="{A0ADA0C8-FED0-4EE8-803D-6B31092B849E}" type="presParOf" srcId="{AB615876-458F-44F3-A41E-214DDAF8FE96}" destId="{50622090-45D2-4E34-9395-0980CB4CBE59}" srcOrd="0" destOrd="0" presId="urn:microsoft.com/office/officeart/2005/8/layout/vList2"/>
    <dgm:cxn modelId="{870BFB66-8EB4-4CFC-B63E-3BC62DB94026}" type="presParOf" srcId="{AB615876-458F-44F3-A41E-214DDAF8FE96}" destId="{6D73BF5E-8776-4C11-BA40-AD0515E4E429}" srcOrd="1" destOrd="0" presId="urn:microsoft.com/office/officeart/2005/8/layout/vList2"/>
    <dgm:cxn modelId="{2C38917F-A9C0-4464-B37D-435789A46A28}" type="presParOf" srcId="{AB615876-458F-44F3-A41E-214DDAF8FE96}" destId="{DDC2F80D-D042-4E9E-AEAC-8A2ABFEC46E6}" srcOrd="2" destOrd="0" presId="urn:microsoft.com/office/officeart/2005/8/layout/vList2"/>
    <dgm:cxn modelId="{565DB608-B41B-407B-B60F-E0A1FF6CFEBA}" type="presParOf" srcId="{AB615876-458F-44F3-A41E-214DDAF8FE96}" destId="{9A57B5EC-4F24-43D1-9267-7F8DD33A7D6C}" srcOrd="3" destOrd="0" presId="urn:microsoft.com/office/officeart/2005/8/layout/vList2"/>
    <dgm:cxn modelId="{C1A99C36-9D7D-4BCB-ADE9-95CF70709EA6}" type="presParOf" srcId="{AB615876-458F-44F3-A41E-214DDAF8FE96}" destId="{D15DA97D-F905-4491-92B0-AB585DFD43B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480D1-6460-4C61-9F66-3087E1AC137F}">
      <dsp:nvSpPr>
        <dsp:cNvPr id="0" name=""/>
        <dsp:cNvSpPr/>
      </dsp:nvSpPr>
      <dsp:spPr>
        <a:xfrm>
          <a:off x="51" y="277467"/>
          <a:ext cx="4913783" cy="12384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lvl="0" algn="ctr" defTabSz="1911350" rtl="0">
            <a:lnSpc>
              <a:spcPct val="90000"/>
            </a:lnSpc>
            <a:spcBef>
              <a:spcPct val="0"/>
            </a:spcBef>
            <a:spcAft>
              <a:spcPct val="35000"/>
            </a:spcAft>
          </a:pPr>
          <a:r>
            <a:rPr lang="en-US" sz="4300" b="1" kern="1200" dirty="0"/>
            <a:t>Transition</a:t>
          </a:r>
          <a:endParaRPr lang="en-US" sz="4300" kern="1200" dirty="0"/>
        </a:p>
      </dsp:txBody>
      <dsp:txXfrm>
        <a:off x="51" y="277467"/>
        <a:ext cx="4913783" cy="1238400"/>
      </dsp:txXfrm>
    </dsp:sp>
    <dsp:sp modelId="{0F2A9CB7-FD0D-4B9D-9A14-973C7686B762}">
      <dsp:nvSpPr>
        <dsp:cNvPr id="0" name=""/>
        <dsp:cNvSpPr/>
      </dsp:nvSpPr>
      <dsp:spPr>
        <a:xfrm>
          <a:off x="51" y="1515867"/>
          <a:ext cx="4913783" cy="2419717"/>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rtl="0">
            <a:lnSpc>
              <a:spcPct val="90000"/>
            </a:lnSpc>
            <a:spcBef>
              <a:spcPct val="0"/>
            </a:spcBef>
            <a:spcAft>
              <a:spcPct val="15000"/>
            </a:spcAft>
            <a:buChar char="••"/>
          </a:pPr>
          <a:r>
            <a:rPr lang="en-US" sz="4300" kern="1200" dirty="0"/>
            <a:t>Helps people </a:t>
          </a:r>
          <a:r>
            <a:rPr lang="en-US" sz="4300" b="1" kern="1200" dirty="0"/>
            <a:t>plan</a:t>
          </a:r>
          <a:r>
            <a:rPr lang="en-US" sz="4300" kern="1200" dirty="0"/>
            <a:t> for, </a:t>
          </a:r>
          <a:r>
            <a:rPr lang="en-US" sz="4300" b="1" kern="1200" dirty="0"/>
            <a:t>find</a:t>
          </a:r>
          <a:r>
            <a:rPr lang="en-US" sz="4300" kern="1200" dirty="0"/>
            <a:t> and </a:t>
          </a:r>
          <a:r>
            <a:rPr lang="en-US" sz="4300" b="1" kern="1200" dirty="0"/>
            <a:t>move</a:t>
          </a:r>
          <a:r>
            <a:rPr lang="en-US" sz="4300" kern="1200" dirty="0"/>
            <a:t> </a:t>
          </a:r>
          <a:r>
            <a:rPr lang="en-US" sz="4300" kern="1200" dirty="0" smtClean="0"/>
            <a:t>into housing</a:t>
          </a:r>
          <a:endParaRPr lang="en-US" sz="4300" kern="1200" dirty="0"/>
        </a:p>
      </dsp:txBody>
      <dsp:txXfrm>
        <a:off x="51" y="1515867"/>
        <a:ext cx="4913783" cy="2419717"/>
      </dsp:txXfrm>
    </dsp:sp>
    <dsp:sp modelId="{FA019FF3-52E3-429D-BD7A-BB8EC2FEDD1C}">
      <dsp:nvSpPr>
        <dsp:cNvPr id="0" name=""/>
        <dsp:cNvSpPr/>
      </dsp:nvSpPr>
      <dsp:spPr>
        <a:xfrm>
          <a:off x="5601764" y="277467"/>
          <a:ext cx="4913783" cy="12384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lvl="0" algn="ctr" defTabSz="1911350" rtl="0">
            <a:lnSpc>
              <a:spcPct val="90000"/>
            </a:lnSpc>
            <a:spcBef>
              <a:spcPct val="0"/>
            </a:spcBef>
            <a:spcAft>
              <a:spcPct val="35000"/>
            </a:spcAft>
          </a:pPr>
          <a:r>
            <a:rPr lang="en-US" sz="4300" b="1" kern="1200" dirty="0"/>
            <a:t>Sustaining</a:t>
          </a:r>
          <a:endParaRPr lang="en-US" sz="4300" kern="1200" dirty="0"/>
        </a:p>
      </dsp:txBody>
      <dsp:txXfrm>
        <a:off x="5601764" y="277467"/>
        <a:ext cx="4913783" cy="1238400"/>
      </dsp:txXfrm>
    </dsp:sp>
    <dsp:sp modelId="{0C9B031B-C14A-4438-8417-11A1AFBB8249}">
      <dsp:nvSpPr>
        <dsp:cNvPr id="0" name=""/>
        <dsp:cNvSpPr/>
      </dsp:nvSpPr>
      <dsp:spPr>
        <a:xfrm>
          <a:off x="5601764" y="1515867"/>
          <a:ext cx="4913783" cy="2419717"/>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rtl="0">
            <a:lnSpc>
              <a:spcPct val="90000"/>
            </a:lnSpc>
            <a:spcBef>
              <a:spcPct val="0"/>
            </a:spcBef>
            <a:spcAft>
              <a:spcPct val="15000"/>
            </a:spcAft>
            <a:buChar char="••"/>
          </a:pPr>
          <a:r>
            <a:rPr lang="en-US" sz="4300" kern="1200" dirty="0"/>
            <a:t>Supports a person to </a:t>
          </a:r>
          <a:r>
            <a:rPr lang="en-US" sz="4300" b="1" kern="1200" dirty="0"/>
            <a:t>maintain</a:t>
          </a:r>
          <a:r>
            <a:rPr lang="en-US" sz="4300" kern="1200" dirty="0"/>
            <a:t> living in </a:t>
          </a:r>
          <a:r>
            <a:rPr lang="en-US" sz="4300" kern="1200" dirty="0" smtClean="0"/>
            <a:t>their home</a:t>
          </a:r>
          <a:endParaRPr lang="en-US" sz="4300" b="0" kern="1200" dirty="0"/>
        </a:p>
      </dsp:txBody>
      <dsp:txXfrm>
        <a:off x="5601764" y="1515867"/>
        <a:ext cx="4913783" cy="2419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02E20-FEAA-42DB-AB8D-8E76BA750F79}">
      <dsp:nvSpPr>
        <dsp:cNvPr id="0" name=""/>
        <dsp:cNvSpPr/>
      </dsp:nvSpPr>
      <dsp:spPr>
        <a:xfrm>
          <a:off x="0" y="0"/>
          <a:ext cx="6502400" cy="1327284"/>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u="sng" kern="1200" dirty="0" smtClean="0"/>
            <a:t>Assessment:</a:t>
          </a:r>
        </a:p>
        <a:p>
          <a:pPr lvl="0" algn="l" defTabSz="711200">
            <a:lnSpc>
              <a:spcPct val="90000"/>
            </a:lnSpc>
            <a:spcBef>
              <a:spcPct val="0"/>
            </a:spcBef>
            <a:spcAft>
              <a:spcPct val="35000"/>
            </a:spcAft>
          </a:pPr>
          <a:r>
            <a:rPr lang="en-US" sz="1600" kern="1200" dirty="0" smtClean="0"/>
            <a:t>1.PSN</a:t>
          </a:r>
        </a:p>
        <a:p>
          <a:pPr lvl="0" algn="l" defTabSz="711200">
            <a:lnSpc>
              <a:spcPct val="90000"/>
            </a:lnSpc>
            <a:spcBef>
              <a:spcPct val="0"/>
            </a:spcBef>
            <a:spcAft>
              <a:spcPct val="35000"/>
            </a:spcAft>
          </a:pPr>
          <a:r>
            <a:rPr lang="en-US" sz="1600" kern="1200" dirty="0" smtClean="0"/>
            <a:t>2. </a:t>
          </a:r>
          <a:r>
            <a:rPr lang="en-US" sz="1600" kern="1200" dirty="0" err="1" smtClean="0"/>
            <a:t>MnChoices</a:t>
          </a:r>
          <a:r>
            <a:rPr lang="en-US" sz="1600" kern="1200" dirty="0" smtClean="0"/>
            <a:t>/ Long Term Care Consultation (LTCC) </a:t>
          </a:r>
        </a:p>
        <a:p>
          <a:pPr lvl="0" algn="l" defTabSz="711200">
            <a:lnSpc>
              <a:spcPct val="90000"/>
            </a:lnSpc>
            <a:spcBef>
              <a:spcPct val="0"/>
            </a:spcBef>
            <a:spcAft>
              <a:spcPct val="35000"/>
            </a:spcAft>
          </a:pPr>
          <a:r>
            <a:rPr lang="en-US" sz="1600" kern="1200" dirty="0" smtClean="0"/>
            <a:t>3. Coordinated Entry Assessment</a:t>
          </a:r>
          <a:endParaRPr lang="en-US" sz="1600" kern="1200" dirty="0"/>
        </a:p>
      </dsp:txBody>
      <dsp:txXfrm>
        <a:off x="38875" y="38875"/>
        <a:ext cx="4958000" cy="1249534"/>
      </dsp:txXfrm>
    </dsp:sp>
    <dsp:sp modelId="{82467FD8-C29D-4903-A305-F903138D6CE5}">
      <dsp:nvSpPr>
        <dsp:cNvPr id="0" name=""/>
        <dsp:cNvSpPr/>
      </dsp:nvSpPr>
      <dsp:spPr>
        <a:xfrm>
          <a:off x="179368" y="1419727"/>
          <a:ext cx="7232814" cy="1625047"/>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b="1" u="sng" kern="1200" dirty="0" smtClean="0"/>
        </a:p>
        <a:p>
          <a:pPr lvl="0" algn="l" defTabSz="711200">
            <a:lnSpc>
              <a:spcPct val="90000"/>
            </a:lnSpc>
            <a:spcBef>
              <a:spcPct val="0"/>
            </a:spcBef>
            <a:spcAft>
              <a:spcPct val="35000"/>
            </a:spcAft>
          </a:pPr>
          <a:r>
            <a:rPr lang="en-US" sz="1600" b="1" u="sng" kern="1200" dirty="0" smtClean="0"/>
            <a:t>Plan:</a:t>
          </a:r>
        </a:p>
        <a:p>
          <a:pPr lvl="0" algn="l" defTabSz="711200">
            <a:lnSpc>
              <a:spcPct val="90000"/>
            </a:lnSpc>
            <a:spcBef>
              <a:spcPct val="0"/>
            </a:spcBef>
            <a:spcAft>
              <a:spcPct val="35000"/>
            </a:spcAft>
          </a:pPr>
          <a:r>
            <a:rPr lang="en-US" sz="1600" kern="1200" dirty="0" smtClean="0"/>
            <a:t> 1. Housing Focused Person Centered Plan (Housing Consultant/Targeted Case Manager)</a:t>
          </a:r>
        </a:p>
        <a:p>
          <a:pPr lvl="0" algn="l" defTabSz="711200">
            <a:lnSpc>
              <a:spcPct val="90000"/>
            </a:lnSpc>
            <a:spcBef>
              <a:spcPct val="0"/>
            </a:spcBef>
            <a:spcAft>
              <a:spcPct val="35000"/>
            </a:spcAft>
          </a:pPr>
          <a:r>
            <a:rPr lang="en-US" sz="1600" kern="1200" dirty="0" smtClean="0"/>
            <a:t>2.  Community Services and Supports Plan (Waiver Case Manager)</a:t>
          </a:r>
        </a:p>
        <a:p>
          <a:pPr lvl="0" algn="l" defTabSz="711200">
            <a:lnSpc>
              <a:spcPct val="90000"/>
            </a:lnSpc>
            <a:spcBef>
              <a:spcPct val="0"/>
            </a:spcBef>
            <a:spcAft>
              <a:spcPct val="35000"/>
            </a:spcAft>
          </a:pPr>
          <a:r>
            <a:rPr lang="en-US" sz="1600" kern="1200" dirty="0" smtClean="0"/>
            <a:t>3.  Coordinated Care Plan (Senior Care Coordinator)</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a:p>
      </dsp:txBody>
      <dsp:txXfrm>
        <a:off x="226964" y="1467323"/>
        <a:ext cx="5572228" cy="1529855"/>
      </dsp:txXfrm>
    </dsp:sp>
    <dsp:sp modelId="{17F4E734-5550-4297-8733-E4D08A5882E3}">
      <dsp:nvSpPr>
        <dsp:cNvPr id="0" name=""/>
        <dsp:cNvSpPr/>
      </dsp:nvSpPr>
      <dsp:spPr>
        <a:xfrm>
          <a:off x="1081024" y="3137218"/>
          <a:ext cx="6502400" cy="1327284"/>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b="1" u="sng" kern="1200" baseline="0" dirty="0" smtClean="0"/>
        </a:p>
        <a:p>
          <a:pPr lvl="0" algn="l" defTabSz="711200">
            <a:lnSpc>
              <a:spcPct val="90000"/>
            </a:lnSpc>
            <a:spcBef>
              <a:spcPct val="0"/>
            </a:spcBef>
            <a:spcAft>
              <a:spcPct val="35000"/>
            </a:spcAft>
          </a:pPr>
          <a:endParaRPr lang="en-US" sz="1600" b="1" u="sng" kern="1200" baseline="0" dirty="0" smtClean="0"/>
        </a:p>
        <a:p>
          <a:pPr lvl="0" algn="l" defTabSz="711200">
            <a:lnSpc>
              <a:spcPct val="90000"/>
            </a:lnSpc>
            <a:spcBef>
              <a:spcPct val="0"/>
            </a:spcBef>
            <a:spcAft>
              <a:spcPct val="35000"/>
            </a:spcAft>
          </a:pPr>
          <a:r>
            <a:rPr lang="en-US" sz="1600" b="1" u="sng" kern="1200" baseline="0" dirty="0" smtClean="0"/>
            <a:t>Housing Stabilization Services Provider Submits</a:t>
          </a:r>
          <a:r>
            <a:rPr lang="en-US" sz="1600" kern="1200" baseline="0" dirty="0" smtClean="0"/>
            <a:t>:</a:t>
          </a:r>
        </a:p>
        <a:p>
          <a:pPr lvl="0" algn="l" defTabSz="711200">
            <a:lnSpc>
              <a:spcPct val="90000"/>
            </a:lnSpc>
            <a:spcBef>
              <a:spcPct val="0"/>
            </a:spcBef>
            <a:spcAft>
              <a:spcPct val="35000"/>
            </a:spcAft>
          </a:pPr>
          <a:r>
            <a:rPr lang="en-US" sz="1600" kern="1200" baseline="0" dirty="0" smtClean="0"/>
            <a:t>1. Assessment</a:t>
          </a:r>
        </a:p>
        <a:p>
          <a:pPr lvl="0" algn="l" defTabSz="711200">
            <a:lnSpc>
              <a:spcPct val="90000"/>
            </a:lnSpc>
            <a:spcBef>
              <a:spcPct val="0"/>
            </a:spcBef>
            <a:spcAft>
              <a:spcPct val="35000"/>
            </a:spcAft>
          </a:pPr>
          <a:r>
            <a:rPr lang="en-US" sz="1600" kern="1200" baseline="0" dirty="0" smtClean="0"/>
            <a:t>2. Plan</a:t>
          </a:r>
        </a:p>
        <a:p>
          <a:pPr lvl="0" algn="l" defTabSz="711200">
            <a:lnSpc>
              <a:spcPct val="90000"/>
            </a:lnSpc>
            <a:spcBef>
              <a:spcPct val="0"/>
            </a:spcBef>
            <a:spcAft>
              <a:spcPct val="35000"/>
            </a:spcAft>
          </a:pPr>
          <a:r>
            <a:rPr lang="en-US" sz="1600" kern="1200" baseline="0" dirty="0" smtClean="0"/>
            <a:t>3.  Documentation of disability/disabling condition</a:t>
          </a:r>
        </a:p>
        <a:p>
          <a:pPr lvl="0" algn="l" defTabSz="711200">
            <a:lnSpc>
              <a:spcPct val="90000"/>
            </a:lnSpc>
            <a:spcBef>
              <a:spcPct val="0"/>
            </a:spcBef>
            <a:spcAft>
              <a:spcPct val="35000"/>
            </a:spcAft>
          </a:pPr>
          <a:endParaRPr lang="en-US" sz="1600" kern="1200" baseline="0" dirty="0" smtClean="0"/>
        </a:p>
        <a:p>
          <a:pPr lvl="0" algn="l" defTabSz="711200">
            <a:lnSpc>
              <a:spcPct val="90000"/>
            </a:lnSpc>
            <a:spcBef>
              <a:spcPct val="0"/>
            </a:spcBef>
            <a:spcAft>
              <a:spcPct val="35000"/>
            </a:spcAft>
          </a:pPr>
          <a:r>
            <a:rPr lang="en-US" sz="1600" kern="1200" baseline="0" dirty="0" smtClean="0"/>
            <a:t> </a:t>
          </a:r>
          <a:endParaRPr lang="en-US" sz="1600" kern="1200" dirty="0"/>
        </a:p>
      </dsp:txBody>
      <dsp:txXfrm>
        <a:off x="1119899" y="3176093"/>
        <a:ext cx="5025466" cy="1249534"/>
      </dsp:txXfrm>
    </dsp:sp>
    <dsp:sp modelId="{79A6DF06-E05C-45E7-A3C0-687AC346A4E4}">
      <dsp:nvSpPr>
        <dsp:cNvPr id="0" name=""/>
        <dsp:cNvSpPr/>
      </dsp:nvSpPr>
      <dsp:spPr>
        <a:xfrm>
          <a:off x="1625599" y="4705828"/>
          <a:ext cx="6502400" cy="1327284"/>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u="sng" kern="1200" dirty="0" smtClean="0"/>
            <a:t>Eligibility Review</a:t>
          </a:r>
          <a:r>
            <a:rPr lang="en-US" sz="2200" kern="1200" dirty="0" smtClean="0"/>
            <a:t>:</a:t>
          </a:r>
        </a:p>
        <a:p>
          <a:pPr lvl="0" algn="l" defTabSz="977900">
            <a:lnSpc>
              <a:spcPct val="90000"/>
            </a:lnSpc>
            <a:spcBef>
              <a:spcPct val="0"/>
            </a:spcBef>
            <a:spcAft>
              <a:spcPct val="35000"/>
            </a:spcAft>
          </a:pPr>
          <a:r>
            <a:rPr lang="en-US" sz="2200" kern="1200" dirty="0" smtClean="0"/>
            <a:t>1. Provider notified through MN-ITS that they can begin working with person. </a:t>
          </a:r>
          <a:endParaRPr lang="en-US" sz="2200" kern="1200" dirty="0"/>
        </a:p>
      </dsp:txBody>
      <dsp:txXfrm>
        <a:off x="1664474" y="4744703"/>
        <a:ext cx="5017338" cy="1249534"/>
      </dsp:txXfrm>
    </dsp:sp>
    <dsp:sp modelId="{8A94C20D-EE96-457A-AA90-9616D4E2068E}">
      <dsp:nvSpPr>
        <dsp:cNvPr id="0" name=""/>
        <dsp:cNvSpPr/>
      </dsp:nvSpPr>
      <dsp:spPr>
        <a:xfrm>
          <a:off x="5639664" y="1016579"/>
          <a:ext cx="862735" cy="862735"/>
        </a:xfrm>
        <a:prstGeom prst="downArrow">
          <a:avLst>
            <a:gd name="adj1" fmla="val 55000"/>
            <a:gd name="adj2" fmla="val 45000"/>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33779" y="1016579"/>
        <a:ext cx="474505" cy="649208"/>
      </dsp:txXfrm>
    </dsp:sp>
    <dsp:sp modelId="{6D5D5E00-E850-4FFC-A039-F4637E9122A5}">
      <dsp:nvSpPr>
        <dsp:cNvPr id="0" name=""/>
        <dsp:cNvSpPr/>
      </dsp:nvSpPr>
      <dsp:spPr>
        <a:xfrm>
          <a:off x="6184240" y="2585188"/>
          <a:ext cx="862735" cy="862735"/>
        </a:xfrm>
        <a:prstGeom prst="downArrow">
          <a:avLst>
            <a:gd name="adj1" fmla="val 55000"/>
            <a:gd name="adj2" fmla="val 45000"/>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78355" y="2585188"/>
        <a:ext cx="474505" cy="649208"/>
      </dsp:txXfrm>
    </dsp:sp>
    <dsp:sp modelId="{AD66D13E-D904-482E-988A-5E12EB8066F2}">
      <dsp:nvSpPr>
        <dsp:cNvPr id="0" name=""/>
        <dsp:cNvSpPr/>
      </dsp:nvSpPr>
      <dsp:spPr>
        <a:xfrm>
          <a:off x="6720688" y="4153798"/>
          <a:ext cx="862735" cy="862735"/>
        </a:xfrm>
        <a:prstGeom prst="downArrow">
          <a:avLst>
            <a:gd name="adj1" fmla="val 55000"/>
            <a:gd name="adj2" fmla="val 45000"/>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14803" y="4153798"/>
        <a:ext cx="474505" cy="649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22090-45D2-4E34-9395-0980CB4CBE59}">
      <dsp:nvSpPr>
        <dsp:cNvPr id="0" name=""/>
        <dsp:cNvSpPr/>
      </dsp:nvSpPr>
      <dsp:spPr>
        <a:xfrm>
          <a:off x="0" y="407682"/>
          <a:ext cx="10515600" cy="1074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A conflict of interest exception is required for a provider agency to do the assessment/plan and transition/sustaining service </a:t>
          </a:r>
          <a:r>
            <a:rPr lang="en-US" sz="2700" b="1" kern="1200"/>
            <a:t>for the same person.</a:t>
          </a:r>
          <a:endParaRPr lang="en-US" sz="2700" kern="1200"/>
        </a:p>
      </dsp:txBody>
      <dsp:txXfrm>
        <a:off x="52431" y="460113"/>
        <a:ext cx="10410738" cy="969198"/>
      </dsp:txXfrm>
    </dsp:sp>
    <dsp:sp modelId="{DDC2F80D-D042-4E9E-AEAC-8A2ABFEC46E6}">
      <dsp:nvSpPr>
        <dsp:cNvPr id="0" name=""/>
        <dsp:cNvSpPr/>
      </dsp:nvSpPr>
      <dsp:spPr>
        <a:xfrm>
          <a:off x="0" y="1559502"/>
          <a:ext cx="10515600" cy="1074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Conflict of interest exceptions are only for provider shortage by:</a:t>
          </a:r>
        </a:p>
      </dsp:txBody>
      <dsp:txXfrm>
        <a:off x="52431" y="1611933"/>
        <a:ext cx="10410738" cy="969198"/>
      </dsp:txXfrm>
    </dsp:sp>
    <dsp:sp modelId="{9A57B5EC-4F24-43D1-9267-7F8DD33A7D6C}">
      <dsp:nvSpPr>
        <dsp:cNvPr id="0" name=""/>
        <dsp:cNvSpPr/>
      </dsp:nvSpPr>
      <dsp:spPr>
        <a:xfrm>
          <a:off x="0" y="2633562"/>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geographic area </a:t>
          </a:r>
        </a:p>
        <a:p>
          <a:pPr marL="228600" lvl="1" indent="-228600" algn="l" defTabSz="933450">
            <a:lnSpc>
              <a:spcPct val="90000"/>
            </a:lnSpc>
            <a:spcBef>
              <a:spcPct val="0"/>
            </a:spcBef>
            <a:spcAft>
              <a:spcPct val="20000"/>
            </a:spcAft>
            <a:buChar char="••"/>
          </a:pPr>
          <a:r>
            <a:rPr lang="en-US" sz="2100" kern="1200"/>
            <a:t>cultural/language specific providers</a:t>
          </a:r>
        </a:p>
      </dsp:txBody>
      <dsp:txXfrm>
        <a:off x="0" y="2633562"/>
        <a:ext cx="10515600" cy="726570"/>
      </dsp:txXfrm>
    </dsp:sp>
    <dsp:sp modelId="{D15DA97D-F905-4491-92B0-AB585DFD43B3}">
      <dsp:nvSpPr>
        <dsp:cNvPr id="0" name=""/>
        <dsp:cNvSpPr/>
      </dsp:nvSpPr>
      <dsp:spPr>
        <a:xfrm>
          <a:off x="0" y="3360132"/>
          <a:ext cx="10515600" cy="10740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Providers will submit an exception request to DHS to determine if they can waive the conflict of interest.</a:t>
          </a:r>
        </a:p>
      </dsp:txBody>
      <dsp:txXfrm>
        <a:off x="52431" y="3412563"/>
        <a:ext cx="10410738"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B96B0-6F74-434F-B7EA-600AFABC6A4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A752B-B5DB-4545-B24B-69D9DC43618D}" type="slidenum">
              <a:rPr lang="en-US" smtClean="0"/>
              <a:t>‹#›</a:t>
            </a:fld>
            <a:endParaRPr lang="en-US"/>
          </a:p>
        </p:txBody>
      </p:sp>
    </p:spTree>
    <p:extLst>
      <p:ext uri="{BB962C8B-B14F-4D97-AF65-F5344CB8AC3E}">
        <p14:creationId xmlns:p14="http://schemas.microsoft.com/office/powerpoint/2010/main" val="12722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cc01.safelinks.protection.outlook.com/?url=https://www.phe.gov/emergency/news/healthactions/phe/Pages/covid19-23June2020.aspx&amp;data=02|01|Jensina.E.Rosen@state.mn.us|fa9fe13dcc80449d8ebc08d833263f06|eb14b04624c445198f26b89c2159828c|0|0|637315586637731594&amp;sdata=SlxqfFm89TEKKY9iTQPrq6f3lAmuwT%2BOZyKCDV3nKVQ%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Bekah starts.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a:t>
            </a:r>
            <a:r>
              <a:rPr lang="en-US" baseline="0" dirty="0" smtClean="0"/>
              <a:t>you for inviting the Minnesota Department of Human Services Housing and Support Services Division to be a presenter at the MCH Minnesota 2020 State Conference. My name is Bekah Kaufenberg-Satre, and my co-presenters are </a:t>
            </a:r>
            <a:r>
              <a:rPr lang="en-US" baseline="0" dirty="0" smtClean="0"/>
              <a:t>Mark Caldwell and Jensina Rosen. </a:t>
            </a:r>
            <a:r>
              <a:rPr lang="en-US" baseline="0" dirty="0" smtClean="0"/>
              <a:t>Today, we will be talking about Housing Stabilization Services, a new Medicaid benefit designed to help people with disabilities and older adults find and keep </a:t>
            </a:r>
            <a:r>
              <a:rPr lang="en-US" baseline="0" dirty="0" smtClean="0"/>
              <a:t>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a provider or advocate supporting people to access Housing Stabilization Services, you can find more information via the links at the end of this presentation.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33365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A752B-B5DB-4545-B24B-69D9DC43618D}" type="slidenum">
              <a:rPr lang="en-US" smtClean="0"/>
              <a:t>13</a:t>
            </a:fld>
            <a:endParaRPr lang="en-US"/>
          </a:p>
        </p:txBody>
      </p:sp>
    </p:spTree>
    <p:extLst>
      <p:ext uri="{BB962C8B-B14F-4D97-AF65-F5344CB8AC3E}">
        <p14:creationId xmlns:p14="http://schemas.microsoft.com/office/powerpoint/2010/main" val="133877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Housing Stabilization services are Home and Community</a:t>
            </a:r>
            <a:r>
              <a:rPr lang="en-US" baseline="0" dirty="0" smtClean="0"/>
              <a:t> based services and must meet all CMS home and community based requirements. One of these requirements is that a person must have a person centered plan. [Read slide.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65344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Calibri" panose="020F0502020204030204" pitchFamily="34" charset="0"/>
                <a:ea typeface="+mn-ea"/>
                <a:cs typeface="+mn-cs"/>
              </a:rPr>
              <a:t>The responsibility of the person-centered plan depends on if other professionals are involved in the person’s life. </a:t>
            </a:r>
          </a:p>
          <a:p>
            <a:endParaRPr lang="en-US" sz="1200" kern="1200" baseline="0" dirty="0" smtClean="0">
              <a:solidFill>
                <a:schemeClr val="tx1"/>
              </a:solidFill>
              <a:effectLst/>
              <a:latin typeface="Calibri" panose="020F0502020204030204" pitchFamily="34" charset="0"/>
              <a:ea typeface="+mn-ea"/>
              <a:cs typeface="+mn-cs"/>
            </a:endParaRPr>
          </a:p>
          <a:p>
            <a:r>
              <a:rPr lang="en-US" sz="1200" kern="1200" baseline="0" dirty="0" smtClean="0">
                <a:solidFill>
                  <a:schemeClr val="tx1"/>
                </a:solidFill>
                <a:effectLst/>
                <a:latin typeface="Calibri" panose="020F0502020204030204" pitchFamily="34" charset="0"/>
                <a:ea typeface="+mn-ea"/>
                <a:cs typeface="+mn-cs"/>
              </a:rPr>
              <a:t>If a person already has a MA-funded waiver case manager, that person will complete or update the Coordinated Services and Supports Plan or the Coordinated Care Plan to include housing stabilization. If a person has a targeted case manager, the targeted case manager completes a Housing Focused Person-Centered Plan. If a person does not have a TCM or MA-funded case manager, then the person needs to find an enrolled housing consultant in the area to complete this requirement. We recently published the Housing Focused Person-Centered Plan, and it is available for review through the Department of Human Services </a:t>
            </a:r>
            <a:r>
              <a:rPr lang="en-US" sz="1200" kern="1200" baseline="0" dirty="0" err="1" smtClean="0">
                <a:solidFill>
                  <a:schemeClr val="tx1"/>
                </a:solidFill>
                <a:effectLst/>
                <a:latin typeface="Calibri" panose="020F0502020204030204" pitchFamily="34" charset="0"/>
                <a:ea typeface="+mn-ea"/>
                <a:cs typeface="+mn-cs"/>
              </a:rPr>
              <a:t>eDOC</a:t>
            </a:r>
            <a:r>
              <a:rPr lang="en-US" sz="1200" kern="1200" baseline="0" dirty="0" smtClean="0">
                <a:solidFill>
                  <a:schemeClr val="tx1"/>
                </a:solidFill>
                <a:effectLst/>
                <a:latin typeface="Calibri" panose="020F0502020204030204" pitchFamily="34" charset="0"/>
                <a:ea typeface="+mn-ea"/>
                <a:cs typeface="+mn-cs"/>
              </a:rPr>
              <a:t> page.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26482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this is a visual of the process an eligible</a:t>
            </a:r>
            <a:r>
              <a:rPr lang="en-US" baseline="0" dirty="0" smtClean="0"/>
              <a:t> person takes to enroll in Housing Stabilization Services, from assessment to eligibility review, which is what we will cover in the next session. [Read slide completely</a:t>
            </a:r>
            <a:r>
              <a:rPr lang="en-US" baseline="0" dirty="0" smtClean="0"/>
              <a:t>]</a:t>
            </a:r>
          </a:p>
          <a:p>
            <a:endParaRPr lang="en-US" baseline="0" dirty="0" smtClean="0"/>
          </a:p>
          <a:p>
            <a:r>
              <a:rPr lang="en-US" baseline="0" dirty="0" smtClean="0"/>
              <a:t>I will now turn it over to </a:t>
            </a:r>
            <a:r>
              <a:rPr lang="en-US" b="1" baseline="0" dirty="0" smtClean="0"/>
              <a:t>Jensina</a:t>
            </a:r>
            <a:r>
              <a:rPr lang="en-US" b="0" baseline="0" dirty="0" smtClean="0"/>
              <a:t> who will conclude the presentation.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55152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services you can’t get at the same time as you receive Housing Stabilization Services. These services include</a:t>
            </a:r>
            <a:r>
              <a:rPr lang="en-US" baseline="0" dirty="0" smtClean="0"/>
              <a:t> [read slide]</a:t>
            </a:r>
            <a:endParaRPr lang="en-US" dirty="0" smtClean="0"/>
          </a:p>
          <a:p>
            <a:endParaRPr lang="en-US" dirty="0" smtClean="0"/>
          </a:p>
          <a:p>
            <a:r>
              <a:rPr lang="en-US" dirty="0" smtClean="0"/>
              <a:t>ACT</a:t>
            </a:r>
            <a:r>
              <a:rPr lang="en-US" baseline="0" dirty="0" smtClean="0"/>
              <a:t> – if you are on an ACT, you cannot have HSS however, you are supposed to receive housing support services while on ACT. If you have questions about housing and you are on an ACT Team, reach out to your case manager for help.</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99183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dirty="0" smtClean="0"/>
              <a:t>So, you can have</a:t>
            </a:r>
            <a:r>
              <a:rPr lang="en-US" baseline="0" dirty="0" smtClean="0"/>
              <a:t> a ARMHS worker and a Housing Stabilization Services provider. Or, you could have a TCM and a Housing Stabilization services provider.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49907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requirements of Home and Community-based Services is that assessment and planning must be independent and free of conflict from service provision. </a:t>
            </a:r>
            <a:r>
              <a:rPr lang="en-US" dirty="0" smtClean="0"/>
              <a:t>However</a:t>
            </a:r>
            <a:r>
              <a:rPr lang="en-US" dirty="0"/>
              <a:t>, it is an important federal requirement for these services. Note that providers can always be enrolled to provide both </a:t>
            </a:r>
            <a:r>
              <a:rPr lang="en-US" dirty="0" smtClean="0"/>
              <a:t>housing consultation </a:t>
            </a:r>
            <a:r>
              <a:rPr lang="en-US" dirty="0"/>
              <a:t>and housing transition/sustaining services. </a:t>
            </a:r>
            <a:r>
              <a:rPr lang="en-US" dirty="0" smtClean="0"/>
              <a:t>Providers </a:t>
            </a:r>
            <a:r>
              <a:rPr lang="en-US" dirty="0"/>
              <a:t>just cannot provide them to the </a:t>
            </a:r>
            <a:r>
              <a:rPr lang="en-US" b="1" dirty="0"/>
              <a:t>same person</a:t>
            </a:r>
            <a:r>
              <a:rPr lang="en-US" dirty="0"/>
              <a:t> if </a:t>
            </a:r>
            <a:r>
              <a:rPr lang="en-US" dirty="0" smtClean="0"/>
              <a:t>an </a:t>
            </a:r>
            <a:r>
              <a:rPr lang="en-US" dirty="0"/>
              <a:t>exception </a:t>
            </a:r>
            <a:r>
              <a:rPr lang="en-US" dirty="0" smtClean="0"/>
              <a:t>is not in </a:t>
            </a:r>
            <a:r>
              <a:rPr lang="en-US" dirty="0"/>
              <a:t>place….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0906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t>
            </a:r>
            <a:r>
              <a:rPr lang="en-US" dirty="0" smtClean="0"/>
              <a:t>will be </a:t>
            </a:r>
            <a:r>
              <a:rPr lang="en-US" dirty="0"/>
              <a:t>an exception process to the conflict of interest requirement. These exceptions are only for provider shortages in certain geographic areas or for providers that specialize in serving a particular cultural group or non-English speakers. There will be a process to submit an exception request if you think you meet one of these categories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to note that due to COVID, the conflict of interest requirement</a:t>
            </a:r>
            <a:r>
              <a:rPr lang="en-US" baseline="0" dirty="0" smtClean="0"/>
              <a:t> is waived through the duration of the public health emergency. However, providers should be prepared to come into compliance with this requirement as the waiver ends at the conclusion of the public health emergency.</a:t>
            </a:r>
            <a:r>
              <a:rPr lang="en-US" sz="1200" kern="120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rPr>
              <a:t>10/24/2020</a:t>
            </a:r>
            <a:r>
              <a:rPr lang="en-US" sz="1200" kern="1200" dirty="0" smtClean="0">
                <a:solidFill>
                  <a:schemeClr val="tx1"/>
                </a:solidFill>
                <a:effectLst/>
                <a:latin typeface="+mn-lt"/>
                <a:ea typeface="+mn-ea"/>
                <a:cs typeface="+mn-cs"/>
              </a:rPr>
              <a:t>, HHS Secretary Azar </a:t>
            </a:r>
            <a:r>
              <a:rPr lang="en-US" sz="1200" u="sng" kern="1200" dirty="0" smtClean="0">
                <a:solidFill>
                  <a:schemeClr val="tx1"/>
                </a:solidFill>
                <a:effectLst/>
                <a:latin typeface="+mn-lt"/>
                <a:ea typeface="+mn-ea"/>
                <a:cs typeface="+mn-cs"/>
                <a:hlinkClick r:id="rId3"/>
              </a:rPr>
              <a:t>renewed the federal Public Health Emergency</a:t>
            </a:r>
            <a:r>
              <a:rPr lang="en-US" sz="1200" kern="1200" dirty="0" smtClean="0">
                <a:solidFill>
                  <a:schemeClr val="tx1"/>
                </a:solidFill>
                <a:effectLst/>
                <a:latin typeface="+mn-lt"/>
                <a:ea typeface="+mn-ea"/>
                <a:cs typeface="+mn-cs"/>
              </a:rPr>
              <a:t> with regard to COVID-19. Public Health Emergencies must be renewed every 90 days, so now the federal PH emergency is scheduled to end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1/24/2020</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99304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EDA752B-B5DB-4545-B24B-69D9DC43618D}" type="slidenum">
              <a:rPr lang="en-US" smtClean="0"/>
              <a:t>21</a:t>
            </a:fld>
            <a:endParaRPr lang="en-US"/>
          </a:p>
        </p:txBody>
      </p:sp>
    </p:spTree>
    <p:extLst>
      <p:ext uri="{BB962C8B-B14F-4D97-AF65-F5344CB8AC3E}">
        <p14:creationId xmlns:p14="http://schemas.microsoft.com/office/powerpoint/2010/main" val="11153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Questions about new service</a:t>
            </a:r>
          </a:p>
          <a:p>
            <a:endParaRPr lang="en-US" baseline="0" dirty="0" smtClean="0"/>
          </a:p>
        </p:txBody>
      </p:sp>
      <p:sp>
        <p:nvSpPr>
          <p:cNvPr id="4" name="Slide Number Placeholder 3"/>
          <p:cNvSpPr>
            <a:spLocks noGrp="1"/>
          </p:cNvSpPr>
          <p:nvPr>
            <p:ph type="sldNum" sz="quarter" idx="10"/>
          </p:nvPr>
        </p:nvSpPr>
        <p:spPr/>
        <p:txBody>
          <a:bodyPr/>
          <a:lstStyle/>
          <a:p>
            <a:fld id="{3EDA752B-B5DB-4545-B24B-69D9DC43618D}" type="slidenum">
              <a:rPr lang="en-US" smtClean="0"/>
              <a:t>22</a:t>
            </a:fld>
            <a:endParaRPr lang="en-US"/>
          </a:p>
        </p:txBody>
      </p:sp>
    </p:spTree>
    <p:extLst>
      <p:ext uri="{BB962C8B-B14F-4D97-AF65-F5344CB8AC3E}">
        <p14:creationId xmlns:p14="http://schemas.microsoft.com/office/powerpoint/2010/main" val="374856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by now you all have heard about the new Medicaid Housing Stabilization Services benefit </a:t>
            </a:r>
            <a:r>
              <a:rPr lang="en-US" dirty="0" smtClean="0"/>
              <a:t>that launched on July 20, 2020. </a:t>
            </a:r>
            <a:r>
              <a:rPr lang="en-US" dirty="0"/>
              <a:t>We are excited to be able to address the health of our Medicaid recipients by offering this service to stabilize </a:t>
            </a:r>
            <a:r>
              <a:rPr lang="en-US" dirty="0" smtClean="0"/>
              <a:t>people’s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today’s presentation, we will provide a high-level overview of the service. For more details on the services, please check out our policy webpage which has detailed policy information and a PowerPoint for a December 2019 that goes into more specifics about the services.  </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830550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and sustaining plans are required</a:t>
            </a:r>
            <a:r>
              <a:rPr lang="en-US" baseline="0" dirty="0" smtClean="0"/>
              <a:t> for these services. HB101 already has a wide variety of transition-related tools that can be used to build a transition plan. Soon to be uploaded will be a Keeping my Housing Plan, which, while not required, will provide a sustaining service plan. </a:t>
            </a:r>
          </a:p>
          <a:p>
            <a:endParaRPr lang="en-US" baseline="0" dirty="0" smtClean="0"/>
          </a:p>
        </p:txBody>
      </p:sp>
      <p:sp>
        <p:nvSpPr>
          <p:cNvPr id="4" name="Slide Number Placeholder 3"/>
          <p:cNvSpPr>
            <a:spLocks noGrp="1"/>
          </p:cNvSpPr>
          <p:nvPr>
            <p:ph type="sldNum" sz="quarter" idx="10"/>
          </p:nvPr>
        </p:nvSpPr>
        <p:spPr/>
        <p:txBody>
          <a:bodyPr/>
          <a:lstStyle/>
          <a:p>
            <a:fld id="{3EDA752B-B5DB-4545-B24B-69D9DC43618D}" type="slidenum">
              <a:rPr lang="en-US" smtClean="0"/>
              <a:t>23</a:t>
            </a:fld>
            <a:endParaRPr lang="en-US"/>
          </a:p>
        </p:txBody>
      </p:sp>
    </p:spTree>
    <p:extLst>
      <p:ext uri="{BB962C8B-B14F-4D97-AF65-F5344CB8AC3E}">
        <p14:creationId xmlns:p14="http://schemas.microsoft.com/office/powerpoint/2010/main" val="1311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 questions, please contact us at dhshousingstabilization@state.mn.us.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41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this service are: [read slide].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970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:The</a:t>
            </a:r>
            <a:r>
              <a:rPr lang="en-US" baseline="0" dirty="0"/>
              <a:t> two primary services in Housing Stabilization services are: [read transition and </a:t>
            </a:r>
            <a:r>
              <a:rPr lang="en-US" baseline="0" dirty="0" smtClean="0"/>
              <a:t>sustaining sections]</a:t>
            </a:r>
          </a:p>
          <a:p>
            <a:endParaRPr lang="en-US" baseline="0" dirty="0" smtClean="0"/>
          </a:p>
          <a:p>
            <a:r>
              <a:rPr lang="en-US" baseline="0" dirty="0" smtClean="0"/>
              <a:t>These services are not sequential. A person doesn’t need to have used transition services to access sustaining services. If a person first needs supports to maintain their current housing they can access sustaining services right away. </a:t>
            </a:r>
          </a:p>
          <a:p>
            <a:endParaRPr lang="en-US" baseline="0" dirty="0"/>
          </a:p>
          <a:p>
            <a:r>
              <a:rPr lang="en-US" baseline="0" dirty="0"/>
              <a:t>There is also a third component, Housing Consultation. [Read slide</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t>
            </a:r>
            <a:endParaRPr lang="en-US" b="0" dirty="0" smtClean="0"/>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27166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dig into housing transition and sustaining services a bit more.</a:t>
            </a:r>
          </a:p>
          <a:p>
            <a:endParaRPr lang="en-US" dirty="0" smtClean="0"/>
          </a:p>
          <a:p>
            <a:r>
              <a:rPr lang="en-US" dirty="0" smtClean="0"/>
              <a:t>Some examples of transition services include: [read</a:t>
            </a:r>
            <a:r>
              <a:rPr lang="en-US" baseline="0" dirty="0" smtClean="0"/>
              <a:t> left block]</a:t>
            </a:r>
          </a:p>
          <a:p>
            <a:endParaRPr lang="en-US" baseline="0" dirty="0" smtClean="0"/>
          </a:p>
          <a:p>
            <a:r>
              <a:rPr lang="en-US" baseline="0" dirty="0" smtClean="0"/>
              <a:t>Some examples of sustaining services include: [read right block]</a:t>
            </a:r>
          </a:p>
          <a:p>
            <a:endParaRPr lang="en-US" baseline="0" dirty="0" smtClean="0"/>
          </a:p>
          <a:p>
            <a:r>
              <a:rPr lang="en-US" baseline="0" dirty="0" smtClean="0"/>
              <a:t>A person can receive services remotely, and if additional barriers are in place, a person can receive an additional 150 hours per transition or 150 hours of sustaining services each year to help support a person’s housing search or housing stability. Some examples of barriers include prior evictions, past due bills, or the presence of a criminal history.</a:t>
            </a:r>
            <a:endParaRPr lang="en-US" dirty="0"/>
          </a:p>
        </p:txBody>
      </p:sp>
      <p:sp>
        <p:nvSpPr>
          <p:cNvPr id="4" name="Slide Number Placeholder 3"/>
          <p:cNvSpPr>
            <a:spLocks noGrp="1"/>
          </p:cNvSpPr>
          <p:nvPr>
            <p:ph type="sldNum" sz="quarter" idx="10"/>
          </p:nvPr>
        </p:nvSpPr>
        <p:spPr/>
        <p:txBody>
          <a:bodyPr/>
          <a:lstStyle/>
          <a:p>
            <a:fld id="{3EDA752B-B5DB-4545-B24B-69D9DC43618D}" type="slidenum">
              <a:rPr lang="en-US" smtClean="0"/>
              <a:t>5</a:t>
            </a:fld>
            <a:endParaRPr lang="en-US"/>
          </a:p>
        </p:txBody>
      </p:sp>
    </p:spTree>
    <p:extLst>
      <p:ext uri="{BB962C8B-B14F-4D97-AF65-F5344CB8AC3E}">
        <p14:creationId xmlns:p14="http://schemas.microsoft.com/office/powerpoint/2010/main" val="72248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for the service, an individual needs to be a Medical Assistance recipient and age 18 or older. Beyond this, there are three basic eligibility criteria: [read slide]. </a:t>
            </a:r>
            <a:r>
              <a:rPr lang="en-US" dirty="0" smtClean="0"/>
              <a:t>We’ll </a:t>
            </a:r>
            <a:r>
              <a:rPr lang="en-US" dirty="0"/>
              <a:t>go into more detail in the next few slides.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23115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Housing Stabilization Services uses</a:t>
            </a:r>
            <a:r>
              <a:rPr lang="en-US" sz="1200" baseline="0" dirty="0" smtClean="0"/>
              <a:t> the expanded definition of disabling condition a</a:t>
            </a:r>
            <a:r>
              <a:rPr lang="en-US" sz="1200" dirty="0" smtClean="0"/>
              <a:t>s established by Department of Human Services Housing Support guidelines. A person does not need to be certified disabled in order to access these services. </a:t>
            </a:r>
          </a:p>
          <a:p>
            <a:endParaRPr lang="en-US" sz="1200" dirty="0" smtClean="0"/>
          </a:p>
          <a:p>
            <a:r>
              <a:rPr lang="en-US" sz="1200" dirty="0" smtClean="0"/>
              <a:t>Read slide</a:t>
            </a:r>
          </a:p>
          <a:p>
            <a:endParaRPr lang="en-US" sz="1200" dirty="0" smtClean="0"/>
          </a:p>
          <a:p>
            <a:r>
              <a:rPr lang="en-US" sz="1200" dirty="0" smtClean="0"/>
              <a:t>Note that in June 2020, the</a:t>
            </a:r>
            <a:r>
              <a:rPr lang="en-US" sz="1200" baseline="0" dirty="0" smtClean="0"/>
              <a:t> Department of Human Services released an updated Professional Statement of Need. The Professional Statement of Need now includes eligibility criteria for Housing Stabilization Services. </a:t>
            </a:r>
          </a:p>
          <a:p>
            <a:endParaRPr lang="en-US" sz="1200" baseline="0" dirty="0" smtClean="0"/>
          </a:p>
          <a:p>
            <a:r>
              <a:rPr lang="en-US" sz="1200" baseline="0" dirty="0" smtClean="0"/>
              <a:t>County designees cannot complete the PSN for Housing Stabilization purposes.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27405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anose="020F0502020204030204" pitchFamily="34" charset="0"/>
                <a:ea typeface="+mn-ea"/>
                <a:cs typeface="+mn-cs"/>
              </a:rPr>
              <a:t>An individual or family is considered homeless when they lack a fixed, adequate nighttime residence. At-risk of homelessness occurs when (a) the individual or family is faced with a situation or set of circumstances likely to cause the household to become homeless, including but not limited to: doubled-up living arrangements where the individual’s name is not on a lease, living in a condemned building without a place to move, having arrears in rent/utility payments, receiving an eviction notice without a place to move and/or living in temporary or transitional housing that carries time limits; or (b) the person, previously homeless, will be discharged from a correctional, medical, mental health or substance use disorder treatment center, and lacks sufficient resources to pay for housing, and does not have a permanent place to live.</a:t>
            </a:r>
          </a:p>
          <a:p>
            <a:r>
              <a:rPr lang="en-US" sz="1200" kern="1200" dirty="0" smtClean="0">
                <a:solidFill>
                  <a:schemeClr val="tx1"/>
                </a:solidFill>
                <a:effectLst/>
                <a:latin typeface="Calibri" panose="020F0502020204030204" pitchFamily="34" charset="0"/>
                <a:ea typeface="+mn-ea"/>
                <a:cs typeface="+mn-cs"/>
              </a:rPr>
              <a:t> </a:t>
            </a:r>
          </a:p>
          <a:p>
            <a:r>
              <a:rPr lang="en-US" sz="1200" kern="1200" dirty="0" smtClean="0">
                <a:solidFill>
                  <a:schemeClr val="tx1"/>
                </a:solidFill>
                <a:effectLst/>
                <a:latin typeface="Calibri" panose="020F0502020204030204" pitchFamily="34" charset="0"/>
                <a:ea typeface="+mn-ea"/>
                <a:cs typeface="+mn-cs"/>
              </a:rPr>
              <a:t>Includes Housing With Services, Board and Lodge, Boarding Care, Adult Foster Care, hospital, ICF-DD, Intensive Residential Treatment facility, Minnesota Security Hospital, nursing facility, Regional Treatment Center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20701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anose="020F0502020204030204" pitchFamily="34" charset="0"/>
                <a:ea typeface="+mn-ea"/>
                <a:cs typeface="+mn-cs"/>
              </a:rPr>
              <a:t>In addition to having</a:t>
            </a:r>
            <a:r>
              <a:rPr lang="en-US" sz="1200" kern="1200" baseline="0" dirty="0" smtClean="0">
                <a:solidFill>
                  <a:schemeClr val="tx1"/>
                </a:solidFill>
                <a:effectLst/>
                <a:latin typeface="Calibri" panose="020F0502020204030204" pitchFamily="34" charset="0"/>
                <a:ea typeface="+mn-ea"/>
                <a:cs typeface="+mn-cs"/>
              </a:rPr>
              <a:t> a disabling condition and housing instability, a person must be assessed to need assistance due to their disability in one of the following areas [Read slide].</a:t>
            </a:r>
          </a:p>
          <a:p>
            <a:endParaRPr lang="en-US" sz="1200" kern="1200" baseline="0" dirty="0" smtClean="0">
              <a:solidFill>
                <a:schemeClr val="tx1"/>
              </a:solidFill>
              <a:effectLst/>
              <a:latin typeface="Calibri" panose="020F0502020204030204" pitchFamily="34" charset="0"/>
              <a:ea typeface="+mn-ea"/>
              <a:cs typeface="+mn-cs"/>
            </a:endParaRPr>
          </a:p>
          <a:p>
            <a:r>
              <a:rPr lang="en-US" sz="1200" kern="1200" baseline="0" dirty="0" smtClean="0">
                <a:solidFill>
                  <a:schemeClr val="tx1"/>
                </a:solidFill>
                <a:effectLst/>
                <a:latin typeface="Calibri" panose="020F0502020204030204" pitchFamily="34" charset="0"/>
                <a:ea typeface="+mn-ea"/>
                <a:cs typeface="+mn-cs"/>
              </a:rPr>
              <a:t>Assessed need will be captured in each of the three assessment pathways. It is important to note that the Professional Statement of Need is the primary pathway onto the services because it captures all three needs-based criteria (disability, housing instability, and assessed need for services). </a:t>
            </a:r>
          </a:p>
          <a:p>
            <a:endParaRPr lang="en-US" sz="1200" kern="1200" baseline="0" dirty="0" smtClean="0">
              <a:solidFill>
                <a:schemeClr val="tx1"/>
              </a:solidFill>
              <a:effectLst/>
              <a:latin typeface="Calibri" panose="020F0502020204030204" pitchFamily="34" charset="0"/>
              <a:ea typeface="+mn-ea"/>
              <a:cs typeface="+mn-cs"/>
            </a:endParaRPr>
          </a:p>
          <a:p>
            <a:r>
              <a:rPr lang="en-US" sz="1200" kern="1200" baseline="0" dirty="0" smtClean="0">
                <a:solidFill>
                  <a:schemeClr val="tx1"/>
                </a:solidFill>
                <a:effectLst/>
                <a:latin typeface="Calibri" panose="020F0502020204030204" pitchFamily="34" charset="0"/>
                <a:ea typeface="+mn-ea"/>
                <a:cs typeface="+mn-cs"/>
              </a:rPr>
              <a:t>I will now turn it over to </a:t>
            </a:r>
            <a:r>
              <a:rPr lang="en-US" sz="1200" b="1" kern="1200" baseline="0" dirty="0" smtClean="0">
                <a:solidFill>
                  <a:schemeClr val="tx1"/>
                </a:solidFill>
                <a:effectLst/>
                <a:latin typeface="Calibri" panose="020F0502020204030204" pitchFamily="34" charset="0"/>
                <a:ea typeface="+mn-ea"/>
                <a:cs typeface="+mn-cs"/>
              </a:rPr>
              <a:t>Mark </a:t>
            </a:r>
            <a:r>
              <a:rPr lang="en-US" sz="1200" b="0" kern="1200" baseline="0" dirty="0" smtClean="0">
                <a:solidFill>
                  <a:schemeClr val="tx1"/>
                </a:solidFill>
                <a:effectLst/>
                <a:latin typeface="Calibri" panose="020F0502020204030204" pitchFamily="34" charset="0"/>
                <a:ea typeface="+mn-ea"/>
                <a:cs typeface="+mn-cs"/>
              </a:rPr>
              <a:t>who will talk about coordinated entry and person-centered planning. </a:t>
            </a:r>
            <a:endParaRPr lang="en-US" sz="1200" kern="1200" baseline="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898460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r>
              <a:rPr lang="en-US" smtClean="0">
                <a:solidFill>
                  <a:srgbClr val="000000"/>
                </a:solidFill>
              </a:rPr>
              <a:t>11/18/20</a:t>
            </a:r>
            <a:endParaRPr lang="en-US" dirty="0">
              <a:solidFill>
                <a:srgbClr val="000000"/>
              </a:solidFill>
            </a:endParaRPr>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30846139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r>
              <a:rPr lang="en-US" smtClean="0">
                <a:solidFill>
                  <a:srgbClr val="000000"/>
                </a:solidFill>
              </a:rPr>
              <a:t>11/18/20</a:t>
            </a:r>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2956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41048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36814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solidFill>
                  <a:srgbClr val="000000"/>
                </a:solidFill>
              </a:rPr>
              <a:t>11/18/20</a:t>
            </a:r>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7363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r>
              <a:rPr lang="en-US" smtClean="0">
                <a:solidFill>
                  <a:srgbClr val="000000"/>
                </a:solidFill>
              </a:rPr>
              <a:t>11/18/20</a:t>
            </a:r>
            <a:endParaRPr lang="en-US" dirty="0">
              <a:solidFill>
                <a:srgbClr val="000000"/>
              </a:solidFill>
            </a:endParaRPr>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3180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943775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74451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solidFill>
                  <a:srgbClr val="000000"/>
                </a:solidFill>
              </a:rPr>
              <a:t>11/18/20</a:t>
            </a:r>
            <a:endParaRPr lang="en-US" dirty="0">
              <a:solidFill>
                <a:srgbClr val="000000"/>
              </a:solidFill>
            </a:endParaRP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6743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7844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50207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r>
              <a:rPr lang="en-US" smtClean="0">
                <a:solidFill>
                  <a:srgbClr val="000000"/>
                </a:solidFill>
              </a:rPr>
              <a:t>11/18/20</a:t>
            </a:r>
            <a:endParaRPr lang="en-US" dirty="0">
              <a:solidFill>
                <a:srgbClr val="000000"/>
              </a:solidFill>
            </a:endParaRPr>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26354329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11"/>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154774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7"/>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810750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459666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021794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11"/>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947855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7"/>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994834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20" name="Date Placeholder 13"/>
          <p:cNvSpPr>
            <a:spLocks noGrp="1"/>
          </p:cNvSpPr>
          <p:nvPr>
            <p:ph type="dt" sz="half" idx="10"/>
          </p:nvPr>
        </p:nvSpPr>
        <p:spPr bwMode="black">
          <a:xfrm>
            <a:off x="838200" y="6356350"/>
            <a:ext cx="1358590" cy="365125"/>
          </a:xfrm>
        </p:spPr>
        <p:txBody>
          <a:bodyPr/>
          <a:lstStyle/>
          <a:p>
            <a:r>
              <a:rPr lang="en-US" smtClean="0">
                <a:solidFill>
                  <a:srgbClr val="000000"/>
                </a:solidFill>
              </a:rPr>
              <a:t>11/18/20</a:t>
            </a:r>
            <a:endParaRPr lang="en-US" dirty="0">
              <a:solidFill>
                <a:srgbClr val="000000"/>
              </a:solidFill>
            </a:endParaRPr>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96266664"/>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7265217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9417453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3804701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Picture Placeholder 7"/>
          <p:cNvSpPr>
            <a:spLocks noGrp="1"/>
          </p:cNvSpPr>
          <p:nvPr>
            <p:ph type="pic" sz="quarter" idx="17"/>
          </p:nvPr>
        </p:nvSpPr>
        <p:spPr bwMode="gray">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5272265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8604039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032173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1491480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3793301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0" y="6356350"/>
            <a:ext cx="1358590" cy="365125"/>
          </a:xfrm>
        </p:spPr>
        <p:txBody>
          <a:bodyPr/>
          <a:lstStyle/>
          <a:p>
            <a:r>
              <a:rPr lang="en-US" smtClean="0">
                <a:solidFill>
                  <a:srgbClr val="000000"/>
                </a:solidFill>
              </a:rPr>
              <a:t>11/18/20</a:t>
            </a:r>
            <a:endParaRPr lang="en-US" dirty="0">
              <a:solidFill>
                <a:srgbClr val="000000"/>
              </a:solidFill>
            </a:endParaRPr>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386522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8752588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28117910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176425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7693545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8223453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856375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282580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r>
              <a:rPr lang="en-US" smtClean="0">
                <a:solidFill>
                  <a:srgbClr val="000000"/>
                </a:solidFill>
              </a:rPr>
              <a:t>11/18/20</a:t>
            </a:r>
            <a:endParaRPr lang="en-US" dirty="0">
              <a:solidFill>
                <a:srgbClr val="000000"/>
              </a:solidFill>
            </a:endParaRPr>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93371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02781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628702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08182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3398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4748701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195996704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10166771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792142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rgbClr val="FFFFFF"/>
              </a:solidFill>
            </a:endParaRPr>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r>
              <a:rPr lang="en-US" smtClean="0">
                <a:solidFill>
                  <a:srgbClr val="000000"/>
                </a:solidFill>
              </a:rPr>
              <a:t>11/18/20</a:t>
            </a:r>
            <a:endParaRPr lang="en-US" dirty="0">
              <a:solidFill>
                <a:srgbClr val="000000"/>
              </a:solidFill>
            </a:endParaRPr>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49108913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solidFill>
                <a:srgbClr val="78BE21"/>
              </a:solidFill>
            </a:endParaRPr>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smtClean="0">
                <a:solidFill>
                  <a:srgbClr val="000000"/>
                </a:solidFill>
              </a:rPr>
              <a:t>Optional Tagline Goes Here | mn.gov/</a:t>
            </a:r>
            <a:r>
              <a:rPr lang="en-US" dirty="0" err="1" smtClean="0">
                <a:solidFill>
                  <a:srgbClr val="000000"/>
                </a:solidFill>
              </a:rPr>
              <a:t>websiteurl</a:t>
            </a:r>
            <a:endParaRPr lang="en-US" dirty="0">
              <a:solidFill>
                <a:srgbClr val="000000"/>
              </a:solidFill>
            </a:endParaRP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09378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137984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solidFill>
                <a:srgbClr val="FFFFFF"/>
              </a:solidFill>
            </a:endParaRPr>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r>
              <a:rPr lang="en-US" smtClean="0">
                <a:solidFill>
                  <a:srgbClr val="000000"/>
                </a:solidFill>
              </a:rPr>
              <a:t>11/18/20</a:t>
            </a:r>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smtClean="0">
                <a:solidFill>
                  <a:srgbClr val="000000"/>
                </a:solidFill>
              </a:rPr>
              <a:t>Optional Tagline Goes Here</a:t>
            </a:r>
            <a:r>
              <a:rPr lang="en-US" dirty="0" smtClean="0">
                <a:solidFill>
                  <a:srgbClr val="003865"/>
                </a:solidFill>
              </a:rPr>
              <a:t> | </a:t>
            </a:r>
            <a:r>
              <a:rPr lang="en-US" dirty="0" smtClean="0">
                <a:solidFill>
                  <a:srgbClr val="000000"/>
                </a:solidFill>
              </a:rPr>
              <a:t>mn.gov/</a:t>
            </a:r>
            <a:r>
              <a:rPr lang="en-US" dirty="0" err="1" smtClean="0">
                <a:solidFill>
                  <a:srgbClr val="000000"/>
                </a:solidFill>
              </a:rPr>
              <a:t>websiteurl</a:t>
            </a:r>
            <a:endParaRPr lang="en-US" dirty="0">
              <a:solidFill>
                <a:srgbClr val="000000"/>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36911857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r>
              <a:rPr lang="en-US" smtClean="0">
                <a:solidFill>
                  <a:srgbClr val="FFFFFF"/>
                </a:solidFill>
              </a:rPr>
              <a:t>11/18/20</a:t>
            </a:r>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 mn.gov/</a:t>
            </a:r>
            <a:r>
              <a:rPr lang="en-US" dirty="0" err="1" smtClean="0">
                <a:solidFill>
                  <a:srgbClr val="FFFFFF"/>
                </a:solidFill>
              </a:rPr>
              <a:t>websiteurl</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40582852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856174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BE21"/>
              </a:solidFill>
            </a:endParaRPr>
          </a:p>
        </p:txBody>
      </p:sp>
    </p:spTree>
    <p:extLst>
      <p:ext uri="{BB962C8B-B14F-4D97-AF65-F5344CB8AC3E}">
        <p14:creationId xmlns:p14="http://schemas.microsoft.com/office/powerpoint/2010/main" val="2729705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4"/>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16821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r>
              <a:rPr lang="en-US" smtClean="0">
                <a:solidFill>
                  <a:srgbClr val="000000"/>
                </a:solidFill>
              </a:rPr>
              <a:t>11/18/20</a:t>
            </a:r>
            <a:endParaRPr lang="en-US" dirty="0">
              <a:solidFill>
                <a:srgbClr val="000000"/>
              </a:solidFill>
            </a:endParaRPr>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97693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solidFill>
                  <a:srgbClr val="000000"/>
                </a:solidFill>
              </a:rPr>
              <a:t>11/18/20</a:t>
            </a:r>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 mn.gov/</a:t>
            </a:r>
            <a:r>
              <a:rPr lang="en-US" dirty="0" err="1" smtClean="0">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2971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mn.hb101.org/" TargetMode="External"/><Relationship Id="rId3" Type="http://schemas.openxmlformats.org/officeDocument/2006/relationships/hyperlink" Target="https://mn.gov/dhs/partners-and-providers/policies-procedures/housing-and-homelessness/housing-stabilization-services/housing-stabilization-services.jsp" TargetMode="External"/><Relationship Id="rId7" Type="http://schemas.openxmlformats.org/officeDocument/2006/relationships/hyperlink" Target="https://mn.hb101.org/partners.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edocs.dhs.state.mn.us/lfserver/Public/DHS-7347-ENG" TargetMode="External"/><Relationship Id="rId11" Type="http://schemas.openxmlformats.org/officeDocument/2006/relationships/hyperlink" Target="mailto:dhshousingstabilization@state.mn.us" TargetMode="External"/><Relationship Id="rId5" Type="http://schemas.openxmlformats.org/officeDocument/2006/relationships/hyperlink" Target="https://mhcpproviderdirectory.dhs.state.mn.us/search?cat=23" TargetMode="External"/><Relationship Id="rId10" Type="http://schemas.openxmlformats.org/officeDocument/2006/relationships/hyperlink" Target="https://mn.gov/dhs/assets/hss-tcm-guide_tcm1053-444338.pdf" TargetMode="External"/><Relationship Id="rId4" Type="http://schemas.openxmlformats.org/officeDocument/2006/relationships/hyperlink" Target="https://www.dhs.state.mn.us/main/idcplg?IdcService=GET_DYNAMIC_CONVERSION&amp;RevisionSelectionMethod=LatestReleased&amp;dDocName=DHS-316637" TargetMode="External"/><Relationship Id="rId9" Type="http://schemas.openxmlformats.org/officeDocument/2006/relationships/hyperlink" Target="https://mn.gov/dhs/assets/allowed-documentation-types-hss-eligibility-requests_tcm1053-446198.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n.hb101.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mailto:dhshousingstabilization@state.mn.us" TargetMode="External"/><Relationship Id="rId4" Type="http://schemas.openxmlformats.org/officeDocument/2006/relationships/hyperlink" Target="https://edocs.dhs.state.mn.us/lfserver/Public/DHS-7347-E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n.gov/dhs/partners-and-providers/policies-procedures/housing-and-homelessness/housing-stabilization-services/housing-stabilization-services.jsp"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ublic.govdelivery.com/accounts/MNDHS/subscriber/new?topic_id=MNDHS_367" TargetMode="External"/><Relationship Id="rId4" Type="http://schemas.openxmlformats.org/officeDocument/2006/relationships/hyperlink" Target="mailto:dhshousingstabilization@state.m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477837"/>
            <a:ext cx="11658600" cy="1295182"/>
          </a:xfrm>
        </p:spPr>
        <p:txBody>
          <a:bodyPr wrap="square" anchor="ctr">
            <a:normAutofit/>
          </a:bodyPr>
          <a:lstStyle/>
          <a:p>
            <a:r>
              <a:rPr lang="en-US" dirty="0"/>
              <a:t>Housing Stabilization </a:t>
            </a:r>
            <a:r>
              <a:rPr lang="en-US" dirty="0" smtClean="0"/>
              <a:t>Services</a:t>
            </a:r>
            <a:endParaRPr lang="en-US" dirty="0"/>
          </a:p>
        </p:txBody>
      </p:sp>
      <p:sp>
        <p:nvSpPr>
          <p:cNvPr id="8" name="Text Placeholder 2">
            <a:extLst>
              <a:ext uri="{FF2B5EF4-FFF2-40B4-BE49-F238E27FC236}">
                <a16:creationId xmlns:a16="http://schemas.microsoft.com/office/drawing/2014/main" id="{0CBAFBE7-C661-4E79-BB36-00380BC1BEF7}"/>
              </a:ext>
            </a:extLst>
          </p:cNvPr>
          <p:cNvSpPr>
            <a:spLocks noGrp="1"/>
          </p:cNvSpPr>
          <p:nvPr>
            <p:ph type="body" sz="quarter" idx="18"/>
          </p:nvPr>
        </p:nvSpPr>
        <p:spPr>
          <a:xfrm>
            <a:off x="552450" y="4870124"/>
            <a:ext cx="11087100" cy="1446023"/>
          </a:xfrm>
        </p:spPr>
        <p:txBody>
          <a:bodyPr>
            <a:normAutofit/>
          </a:bodyPr>
          <a:lstStyle/>
          <a:p>
            <a:r>
              <a:rPr lang="en-US" dirty="0" smtClean="0"/>
              <a:t>Minnesota Department of Human Services Housing and Support Services Division</a:t>
            </a:r>
          </a:p>
          <a:p>
            <a:pPr algn="r"/>
            <a:r>
              <a:rPr lang="en-US" dirty="0" smtClean="0"/>
              <a:t>Presenters: Bekah </a:t>
            </a:r>
            <a:r>
              <a:rPr lang="en-US" dirty="0" smtClean="0"/>
              <a:t>Kaufenberg-Satre, Mark Caldwell and </a:t>
            </a:r>
            <a:r>
              <a:rPr lang="en-US" dirty="0" smtClean="0"/>
              <a:t>Jensina Rosen </a:t>
            </a:r>
            <a:endParaRPr lang="en-US" dirty="0" smtClean="0"/>
          </a:p>
          <a:p>
            <a:endParaRPr lang="en-US" dirty="0"/>
          </a:p>
        </p:txBody>
      </p:sp>
      <p:pic>
        <p:nvPicPr>
          <p:cNvPr id="4" name="Picture 3" descr="Keys to a home">
            <a:extLst>
              <a:ext uri="{FF2B5EF4-FFF2-40B4-BE49-F238E27FC236}">
                <a16:creationId xmlns:a16="http://schemas.microsoft.com/office/drawing/2014/main" id="{D89722E5-95A6-4656-8A98-E1B628465308}"/>
              </a:ext>
            </a:extLst>
          </p:cNvPr>
          <p:cNvPicPr>
            <a:picLocks noChangeAspect="1"/>
          </p:cNvPicPr>
          <p:nvPr/>
        </p:nvPicPr>
        <p:blipFill rotWithShape="1">
          <a:blip r:embed="rId3">
            <a:extLst>
              <a:ext uri="{28A0092B-C50C-407E-A947-70E740481C1C}">
                <a14:useLocalDpi xmlns:a14="http://schemas.microsoft.com/office/drawing/2010/main" val="0"/>
              </a:ext>
            </a:extLst>
          </a:blip>
          <a:srcRect t="31777" b="26682"/>
          <a:stretch/>
        </p:blipFill>
        <p:spPr>
          <a:xfrm>
            <a:off x="20" y="10"/>
            <a:ext cx="12191980" cy="3380722"/>
          </a:xfrm>
          <a:prstGeom prst="rect">
            <a:avLst/>
          </a:prstGeom>
          <a:noFill/>
        </p:spPr>
      </p:pic>
    </p:spTree>
    <p:extLst>
      <p:ext uri="{BB962C8B-B14F-4D97-AF65-F5344CB8AC3E}">
        <p14:creationId xmlns:p14="http://schemas.microsoft.com/office/powerpoint/2010/main" val="118830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Questions in HMIS</a:t>
            </a:r>
            <a:endParaRPr lang="en-US" dirty="0"/>
          </a:p>
        </p:txBody>
      </p:sp>
      <p:sp>
        <p:nvSpPr>
          <p:cNvPr id="3" name="Content Placeholder 2"/>
          <p:cNvSpPr>
            <a:spLocks noGrp="1"/>
          </p:cNvSpPr>
          <p:nvPr>
            <p:ph idx="1"/>
          </p:nvPr>
        </p:nvSpPr>
        <p:spPr>
          <a:xfrm>
            <a:off x="372533" y="1594624"/>
            <a:ext cx="11396133" cy="4582339"/>
          </a:xfrm>
        </p:spPr>
        <p:txBody>
          <a:bodyPr/>
          <a:lstStyle/>
          <a:p>
            <a:r>
              <a:rPr lang="en-US" dirty="0" smtClean="0"/>
              <a:t>There are </a:t>
            </a:r>
            <a:r>
              <a:rPr lang="en-US" b="1" dirty="0" smtClean="0"/>
              <a:t>5 questions </a:t>
            </a:r>
            <a:r>
              <a:rPr lang="en-US" dirty="0" smtClean="0"/>
              <a:t>that have been developed by DHS that aligns with the other pathways onto this service: </a:t>
            </a:r>
            <a:r>
              <a:rPr lang="en-US" dirty="0" err="1" smtClean="0"/>
              <a:t>MnChoices</a:t>
            </a:r>
            <a:r>
              <a:rPr lang="en-US" dirty="0" smtClean="0"/>
              <a:t> and Professional Statement of Need</a:t>
            </a:r>
          </a:p>
          <a:p>
            <a:r>
              <a:rPr lang="en-US" dirty="0" smtClean="0"/>
              <a:t>These questions are located in Homeless Management Information System (HMIS) as part of the Coordinated Entry (CE) Assessment for each Continuum of Care (</a:t>
            </a:r>
            <a:r>
              <a:rPr lang="en-US" dirty="0" err="1" smtClean="0"/>
              <a:t>CoC</a:t>
            </a:r>
            <a:r>
              <a:rPr lang="en-US" dirty="0" smtClean="0"/>
              <a:t>)</a:t>
            </a:r>
          </a:p>
          <a:p>
            <a:r>
              <a:rPr lang="en-US" dirty="0" err="1" smtClean="0"/>
              <a:t>CoCs</a:t>
            </a:r>
            <a:r>
              <a:rPr lang="en-US" dirty="0" smtClean="0"/>
              <a:t> will determine where the questions will be in the CE assessment</a:t>
            </a:r>
          </a:p>
          <a:p>
            <a:r>
              <a:rPr lang="en-US" dirty="0" smtClean="0"/>
              <a:t>All people who receive a CE assessment mus</a:t>
            </a:r>
            <a:r>
              <a:rPr lang="en-US" dirty="0"/>
              <a:t>t</a:t>
            </a:r>
            <a:r>
              <a:rPr lang="en-US" dirty="0" smtClean="0"/>
              <a:t> have responses to these questions to ensure access to this service</a:t>
            </a:r>
          </a:p>
          <a:p>
            <a:r>
              <a:rPr lang="en-US" dirty="0" smtClean="0"/>
              <a:t>These questions ask about </a:t>
            </a:r>
            <a:r>
              <a:rPr lang="en-US" b="1" dirty="0" smtClean="0"/>
              <a:t>housing instability</a:t>
            </a:r>
            <a:r>
              <a:rPr lang="en-US" dirty="0" smtClean="0"/>
              <a:t> and </a:t>
            </a:r>
            <a:r>
              <a:rPr lang="en-US" b="1" dirty="0" smtClean="0"/>
              <a:t>assessed need</a:t>
            </a:r>
            <a:r>
              <a:rPr lang="en-US" dirty="0" smtClean="0"/>
              <a:t> as part of eligibility requirements for these services</a:t>
            </a:r>
          </a:p>
        </p:txBody>
      </p:sp>
      <p:sp>
        <p:nvSpPr>
          <p:cNvPr id="4" name="Date Placeholder 3"/>
          <p:cNvSpPr>
            <a:spLocks noGrp="1"/>
          </p:cNvSpPr>
          <p:nvPr>
            <p:ph type="dt" sz="half" idx="10"/>
          </p:nvPr>
        </p:nvSpPr>
        <p:spPr/>
        <p:txBody>
          <a:bodyPr/>
          <a:lstStyle/>
          <a:p>
            <a:r>
              <a:rPr lang="en-US"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236209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Questions in HMIS</a:t>
            </a:r>
            <a:endParaRPr lang="en-US" dirty="0"/>
          </a:p>
        </p:txBody>
      </p:sp>
      <p:sp>
        <p:nvSpPr>
          <p:cNvPr id="3" name="Content Placeholder 2"/>
          <p:cNvSpPr>
            <a:spLocks noGrp="1"/>
          </p:cNvSpPr>
          <p:nvPr>
            <p:ph idx="1"/>
          </p:nvPr>
        </p:nvSpPr>
        <p:spPr>
          <a:xfrm>
            <a:off x="372534" y="1594624"/>
            <a:ext cx="4826000" cy="4582339"/>
          </a:xfrm>
        </p:spPr>
        <p:txBody>
          <a:bodyPr/>
          <a:lstStyle/>
          <a:p>
            <a:r>
              <a:rPr lang="en-US" dirty="0" smtClean="0"/>
              <a:t>Based </a:t>
            </a:r>
            <a:r>
              <a:rPr lang="en-US" dirty="0"/>
              <a:t>on </a:t>
            </a:r>
            <a:r>
              <a:rPr lang="en-US" dirty="0" smtClean="0"/>
              <a:t>their </a:t>
            </a:r>
            <a:r>
              <a:rPr lang="en-US" dirty="0"/>
              <a:t>experience with the </a:t>
            </a:r>
            <a:r>
              <a:rPr lang="en-US" dirty="0" smtClean="0"/>
              <a:t>person, Coordinated </a:t>
            </a:r>
            <a:r>
              <a:rPr lang="en-US" dirty="0"/>
              <a:t>Entry assessors </a:t>
            </a:r>
            <a:r>
              <a:rPr lang="en-US" dirty="0" smtClean="0"/>
              <a:t>review the following </a:t>
            </a:r>
            <a:r>
              <a:rPr lang="en-US" dirty="0"/>
              <a:t>5 questions and use </a:t>
            </a:r>
            <a:r>
              <a:rPr lang="en-US" dirty="0" smtClean="0"/>
              <a:t>their  </a:t>
            </a:r>
            <a:r>
              <a:rPr lang="en-US" dirty="0"/>
              <a:t>professional judgement when selecting </a:t>
            </a:r>
            <a:r>
              <a:rPr lang="en-US" dirty="0" smtClean="0"/>
              <a:t>responses.</a:t>
            </a:r>
          </a:p>
          <a:p>
            <a:r>
              <a:rPr lang="en-US" dirty="0" smtClean="0"/>
              <a:t>Responses to these questions are used to generate the CE assessment document that a person will need for these services.</a:t>
            </a:r>
            <a:endParaRPr lang="en-US" dirty="0"/>
          </a:p>
        </p:txBody>
      </p:sp>
      <p:sp>
        <p:nvSpPr>
          <p:cNvPr id="4" name="Date Placeholder 3"/>
          <p:cNvSpPr>
            <a:spLocks noGrp="1"/>
          </p:cNvSpPr>
          <p:nvPr>
            <p:ph type="dt" sz="half" idx="10"/>
          </p:nvPr>
        </p:nvSpPr>
        <p:spPr/>
        <p:txBody>
          <a:bodyPr/>
          <a:lstStyle/>
          <a:p>
            <a:r>
              <a:rPr lang="en-US"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5198534" y="1483749"/>
            <a:ext cx="6468533" cy="4804087"/>
          </a:xfrm>
          <a:prstGeom prst="rect">
            <a:avLst/>
          </a:prstGeom>
        </p:spPr>
      </p:pic>
    </p:spTree>
    <p:extLst>
      <p:ext uri="{BB962C8B-B14F-4D97-AF65-F5344CB8AC3E}">
        <p14:creationId xmlns:p14="http://schemas.microsoft.com/office/powerpoint/2010/main" val="15284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Assessment Document</a:t>
            </a:r>
            <a:endParaRPr lang="en-US" dirty="0"/>
          </a:p>
        </p:txBody>
      </p:sp>
      <p:sp>
        <p:nvSpPr>
          <p:cNvPr id="4" name="Date Placeholder 3"/>
          <p:cNvSpPr>
            <a:spLocks noGrp="1"/>
          </p:cNvSpPr>
          <p:nvPr>
            <p:ph type="dt" sz="half" idx="10"/>
          </p:nvPr>
        </p:nvSpPr>
        <p:spPr/>
        <p:txBody>
          <a:bodyPr/>
          <a:lstStyle/>
          <a:p>
            <a:r>
              <a:rPr lang="en-US" dirty="0"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12</a:t>
            </a:fld>
            <a:endParaRPr lang="en-US" dirty="0">
              <a:solidFill>
                <a:srgbClr val="000000"/>
              </a:solidFill>
            </a:endParaRPr>
          </a:p>
        </p:txBody>
      </p:sp>
      <p:pic>
        <p:nvPicPr>
          <p:cNvPr id="10" name="Picture 9"/>
          <p:cNvPicPr>
            <a:picLocks noChangeAspect="1"/>
          </p:cNvPicPr>
          <p:nvPr/>
        </p:nvPicPr>
        <p:blipFill>
          <a:blip r:embed="rId2"/>
          <a:stretch>
            <a:fillRect/>
          </a:stretch>
        </p:blipFill>
        <p:spPr>
          <a:xfrm>
            <a:off x="1517495" y="952154"/>
            <a:ext cx="9431867" cy="5404196"/>
          </a:xfrm>
          <a:prstGeom prst="rect">
            <a:avLst/>
          </a:prstGeom>
        </p:spPr>
      </p:pic>
    </p:spTree>
    <p:extLst>
      <p:ext uri="{BB962C8B-B14F-4D97-AF65-F5344CB8AC3E}">
        <p14:creationId xmlns:p14="http://schemas.microsoft.com/office/powerpoint/2010/main" val="169289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Assessment Document</a:t>
            </a:r>
            <a:endParaRPr lang="en-US" dirty="0"/>
          </a:p>
        </p:txBody>
      </p:sp>
      <p:sp>
        <p:nvSpPr>
          <p:cNvPr id="3" name="Content Placeholder 2"/>
          <p:cNvSpPr>
            <a:spLocks noGrp="1"/>
          </p:cNvSpPr>
          <p:nvPr>
            <p:ph idx="1"/>
          </p:nvPr>
        </p:nvSpPr>
        <p:spPr>
          <a:xfrm>
            <a:off x="838201" y="1335281"/>
            <a:ext cx="10515600" cy="4841683"/>
          </a:xfrm>
        </p:spPr>
        <p:txBody>
          <a:bodyPr>
            <a:normAutofit fontScale="92500" lnSpcReduction="10000"/>
          </a:bodyPr>
          <a:lstStyle/>
          <a:p>
            <a:r>
              <a:rPr lang="en-US" dirty="0" smtClean="0"/>
              <a:t>This document can be printed for the person. It will also be saved as a PDF that can be sent to an email address or stored in their “Vault” on HB101.org.</a:t>
            </a:r>
          </a:p>
          <a:p>
            <a:r>
              <a:rPr lang="en-US" dirty="0" smtClean="0"/>
              <a:t>In addition to this document, a person will still need </a:t>
            </a:r>
            <a:r>
              <a:rPr lang="en-US" b="1" dirty="0" smtClean="0"/>
              <a:t>proof of disability</a:t>
            </a:r>
            <a:r>
              <a:rPr lang="en-US" dirty="0"/>
              <a:t> </a:t>
            </a:r>
            <a:r>
              <a:rPr lang="en-US" dirty="0" smtClean="0"/>
              <a:t> and a </a:t>
            </a:r>
            <a:r>
              <a:rPr lang="en-US" b="1" dirty="0" smtClean="0"/>
              <a:t>person-centered plan </a:t>
            </a:r>
            <a:r>
              <a:rPr lang="en-US" dirty="0" smtClean="0"/>
              <a:t>to meet the all of the eligibility criteria. </a:t>
            </a:r>
          </a:p>
          <a:p>
            <a:r>
              <a:rPr lang="en-US" dirty="0" smtClean="0"/>
              <a:t>Assessors and other CE staff can direct people to get in touch with their targeted or waiver case manager to complete their plan. </a:t>
            </a:r>
          </a:p>
          <a:p>
            <a:r>
              <a:rPr lang="en-US" dirty="0" smtClean="0"/>
              <a:t>If someone doesn’t have a targeted or waiver case manager, you can direct them to an enrolled Housing Consultant who can complete their plan.</a:t>
            </a:r>
          </a:p>
          <a:p>
            <a:r>
              <a:rPr lang="en-US" dirty="0" smtClean="0"/>
              <a:t>Organizations involved in the CE process may want to enroll </a:t>
            </a:r>
            <a:r>
              <a:rPr lang="en-US" dirty="0" smtClean="0"/>
              <a:t>as providers to help get people onto services and add a new revenue stream to pay for staff. </a:t>
            </a:r>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US" dirty="0"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34858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4872"/>
            <a:ext cx="10989039" cy="1021152"/>
          </a:xfrm>
        </p:spPr>
        <p:txBody>
          <a:bodyPr>
            <a:normAutofit/>
          </a:bodyPr>
          <a:lstStyle/>
          <a:p>
            <a:pPr algn="l"/>
            <a:r>
              <a:rPr lang="en-US" sz="2800" dirty="0" smtClean="0"/>
              <a:t> Home and Community Based Service: Person-Centered Plan Requirements </a:t>
            </a:r>
            <a:endParaRPr lang="en-US" sz="2800" dirty="0"/>
          </a:p>
        </p:txBody>
      </p:sp>
      <p:sp>
        <p:nvSpPr>
          <p:cNvPr id="3" name="Content Placeholder 2"/>
          <p:cNvSpPr>
            <a:spLocks noGrp="1"/>
          </p:cNvSpPr>
          <p:nvPr>
            <p:ph idx="1"/>
          </p:nvPr>
        </p:nvSpPr>
        <p:spPr/>
        <p:txBody>
          <a:bodyPr>
            <a:normAutofit/>
          </a:bodyPr>
          <a:lstStyle/>
          <a:p>
            <a:pPr marL="0" indent="0">
              <a:buNone/>
            </a:pPr>
            <a:r>
              <a:rPr lang="en-US" sz="2800" dirty="0" smtClean="0"/>
              <a:t>Everyone </a:t>
            </a:r>
            <a:r>
              <a:rPr lang="en-US" sz="2800" dirty="0"/>
              <a:t>receiving Housing Stabilization Services will be required to have a </a:t>
            </a:r>
            <a:r>
              <a:rPr lang="en-US" sz="2800" i="1" dirty="0"/>
              <a:t>person-centered service plan</a:t>
            </a:r>
            <a:r>
              <a:rPr lang="en-US" sz="2800" dirty="0"/>
              <a:t>. The person-centered planning process must:</a:t>
            </a:r>
          </a:p>
          <a:p>
            <a:pPr marL="512763" lvl="0" indent="-280988"/>
            <a:r>
              <a:rPr lang="en-US" sz="2800" dirty="0"/>
              <a:t>Be driven by the individual,</a:t>
            </a:r>
          </a:p>
          <a:p>
            <a:pPr marL="512763" lvl="0" indent="-280988"/>
            <a:r>
              <a:rPr lang="en-US" sz="2800" dirty="0"/>
              <a:t>Include the person’s strengths, interests, wants as well as what supports they need, and</a:t>
            </a:r>
          </a:p>
          <a:p>
            <a:pPr marL="512763" lvl="0" indent="-280988"/>
            <a:r>
              <a:rPr lang="en-US" sz="2800" dirty="0"/>
              <a:t>Help the person make an informed choice about their housing stabilization service provider</a:t>
            </a:r>
            <a:r>
              <a:rPr lang="en-US" sz="2800" dirty="0" smtClean="0"/>
              <a:t>.</a:t>
            </a:r>
            <a:endParaRPr lang="en-US" sz="2800" dirty="0"/>
          </a:p>
        </p:txBody>
      </p:sp>
      <p:sp>
        <p:nvSpPr>
          <p:cNvPr id="4" name="Date Placeholder 3"/>
          <p:cNvSpPr>
            <a:spLocks noGrp="1"/>
          </p:cNvSpPr>
          <p:nvPr>
            <p:ph type="dt" sz="half" idx="10"/>
          </p:nvPr>
        </p:nvSpPr>
        <p:spPr/>
        <p:txBody>
          <a:bodyPr/>
          <a:lstStyle/>
          <a:p>
            <a:fld id="{60487C28-DCFA-433B-9594-C560EBD2A4F5}" type="datetime1">
              <a:rPr lang="en-US" smtClean="0"/>
              <a:t>11/4/2020</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898047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Person-Centered Plan? </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2800" dirty="0" smtClean="0"/>
              <a:t>Current roles required to complete plan:</a:t>
            </a:r>
            <a:endParaRPr lang="en-US" sz="2800" dirty="0"/>
          </a:p>
          <a:p>
            <a:pPr marL="742950" lvl="1" indent="-285750"/>
            <a:r>
              <a:rPr lang="en-US" sz="2400" dirty="0" smtClean="0"/>
              <a:t>Waiver case manager-</a:t>
            </a:r>
            <a:r>
              <a:rPr lang="en-US" sz="2400" b="1" dirty="0" smtClean="0"/>
              <a:t>Coordinated Services and Support Plan</a:t>
            </a:r>
            <a:endParaRPr lang="en-US" sz="2400" b="1" dirty="0"/>
          </a:p>
          <a:p>
            <a:pPr marL="742950" lvl="1" indent="-285750"/>
            <a:r>
              <a:rPr lang="en-US" sz="2400" dirty="0"/>
              <a:t>Targeted </a:t>
            </a:r>
            <a:r>
              <a:rPr lang="en-US" sz="2400" dirty="0" smtClean="0"/>
              <a:t>case manager (Adult Mental Health, Child Mental Health, Vulnerable Adult/Developmental Disability, Child Welfare)- </a:t>
            </a:r>
            <a:r>
              <a:rPr lang="en-US" sz="2400" b="1" dirty="0" smtClean="0"/>
              <a:t>Housing Focused Person Centered plan</a:t>
            </a:r>
            <a:endParaRPr lang="en-US" sz="2400" b="1" dirty="0"/>
          </a:p>
          <a:p>
            <a:pPr marL="742950" lvl="1" indent="-285750"/>
            <a:r>
              <a:rPr lang="en-US" sz="2400" dirty="0" smtClean="0"/>
              <a:t>Senior </a:t>
            </a:r>
            <a:r>
              <a:rPr lang="en-US" sz="2400" dirty="0"/>
              <a:t>c</a:t>
            </a:r>
            <a:r>
              <a:rPr lang="en-US" sz="2400" dirty="0" smtClean="0"/>
              <a:t>are coordinator – </a:t>
            </a:r>
            <a:r>
              <a:rPr lang="en-US" sz="2400" b="1" dirty="0" smtClean="0"/>
              <a:t>Coordinated Care </a:t>
            </a:r>
            <a:r>
              <a:rPr lang="en-US" sz="2400" b="1" dirty="0"/>
              <a:t>P</a:t>
            </a:r>
            <a:r>
              <a:rPr lang="en-US" sz="2400" b="1" dirty="0" smtClean="0"/>
              <a:t>lan</a:t>
            </a:r>
          </a:p>
        </p:txBody>
      </p:sp>
      <p:sp>
        <p:nvSpPr>
          <p:cNvPr id="7" name="Content Placeholder 6"/>
          <p:cNvSpPr>
            <a:spLocks noGrp="1"/>
          </p:cNvSpPr>
          <p:nvPr>
            <p:ph sz="half" idx="2"/>
          </p:nvPr>
        </p:nvSpPr>
        <p:spPr/>
        <p:txBody>
          <a:bodyPr/>
          <a:lstStyle/>
          <a:p>
            <a:pPr marL="0" indent="0">
              <a:buNone/>
            </a:pPr>
            <a:r>
              <a:rPr lang="en-US" sz="2800" dirty="0"/>
              <a:t>New service for people who do not have a </a:t>
            </a:r>
            <a:r>
              <a:rPr lang="en-US" sz="2800" dirty="0" smtClean="0"/>
              <a:t>Medicaid case </a:t>
            </a:r>
            <a:r>
              <a:rPr lang="en-US" sz="2800" dirty="0"/>
              <a:t>manager or </a:t>
            </a:r>
            <a:r>
              <a:rPr lang="en-US" sz="2800" dirty="0" smtClean="0"/>
              <a:t>senior care coordinator:</a:t>
            </a:r>
            <a:endParaRPr lang="en-US" sz="2800" dirty="0"/>
          </a:p>
          <a:p>
            <a:pPr marL="742950" lvl="1" indent="-285750"/>
            <a:r>
              <a:rPr lang="en-US" sz="2400" dirty="0"/>
              <a:t>Enrolled </a:t>
            </a:r>
            <a:r>
              <a:rPr lang="en-US" sz="2400" dirty="0" smtClean="0"/>
              <a:t>Housing </a:t>
            </a:r>
            <a:r>
              <a:rPr lang="en-US" sz="2400" dirty="0"/>
              <a:t>C</a:t>
            </a:r>
            <a:r>
              <a:rPr lang="en-US" sz="2400" dirty="0" smtClean="0"/>
              <a:t>onsultation provider- </a:t>
            </a:r>
            <a:r>
              <a:rPr lang="en-US" sz="2400" b="1" dirty="0" smtClean="0"/>
              <a:t>Housing Focused Person-Centered </a:t>
            </a:r>
            <a:r>
              <a:rPr lang="en-US" sz="2400" b="1" dirty="0"/>
              <a:t>P</a:t>
            </a:r>
            <a:r>
              <a:rPr lang="en-US" sz="2400" b="1" dirty="0" smtClean="0"/>
              <a:t>lan</a:t>
            </a:r>
            <a:endParaRPr lang="en-US" sz="2400" b="1" dirty="0"/>
          </a:p>
          <a:p>
            <a:endParaRPr lang="en-US" dirty="0"/>
          </a:p>
        </p:txBody>
      </p:sp>
      <p:sp>
        <p:nvSpPr>
          <p:cNvPr id="5" name="Date Placeholder 4"/>
          <p:cNvSpPr>
            <a:spLocks noGrp="1"/>
          </p:cNvSpPr>
          <p:nvPr>
            <p:ph type="dt" sz="half" idx="10"/>
          </p:nvPr>
        </p:nvSpPr>
        <p:spPr/>
        <p:txBody>
          <a:bodyPr/>
          <a:lstStyle/>
          <a:p>
            <a:fld id="{B13F0E77-4196-40E3-A768-ACECA746C716}" type="datetime1">
              <a:rPr lang="en-US" smtClean="0"/>
              <a:t>11/4/2020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73015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211" y="-192506"/>
            <a:ext cx="10515600" cy="1216025"/>
          </a:xfrm>
        </p:spPr>
        <p:txBody>
          <a:bodyPr/>
          <a:lstStyle/>
          <a:p>
            <a:pPr algn="ctr"/>
            <a:r>
              <a:rPr lang="en-US" dirty="0" smtClean="0"/>
              <a:t>Accessing Services</a:t>
            </a:r>
            <a:endParaRPr lang="en-US" dirty="0"/>
          </a:p>
        </p:txBody>
      </p:sp>
      <p:sp>
        <p:nvSpPr>
          <p:cNvPr id="4" name="Date Placeholder 3"/>
          <p:cNvSpPr>
            <a:spLocks noGrp="1"/>
          </p:cNvSpPr>
          <p:nvPr>
            <p:ph type="dt" sz="half" idx="2"/>
          </p:nvPr>
        </p:nvSpPr>
        <p:spPr/>
        <p:txBody>
          <a:bodyPr/>
          <a:lstStyle/>
          <a:p>
            <a:fld id="{8E6864DE-03BC-45E4-888F-5A2BC4EE5C8D}" type="datetime1">
              <a:rPr lang="en-US" smtClean="0"/>
              <a:t>11/4/2020</a:t>
            </a:fld>
            <a:endParaRPr lang="en-US" dirty="0"/>
          </a:p>
        </p:txBody>
      </p:sp>
      <p:sp>
        <p:nvSpPr>
          <p:cNvPr id="5" name="Slide Number Placeholder 4"/>
          <p:cNvSpPr>
            <a:spLocks noGrp="1"/>
          </p:cNvSpPr>
          <p:nvPr>
            <p:ph type="sldNum" sz="quarter" idx="4"/>
          </p:nvPr>
        </p:nvSpPr>
        <p:spPr/>
        <p:txBody>
          <a:bodyPr/>
          <a:lstStyle/>
          <a:p>
            <a:fld id="{48F63A3B-78C7-47BE-AE5E-E10140E04643}" type="slidenum">
              <a:rPr lang="en-US" smtClean="0"/>
              <a:t>16</a:t>
            </a:fld>
            <a:endParaRPr lang="en-US" dirty="0"/>
          </a:p>
        </p:txBody>
      </p:sp>
      <p:pic>
        <p:nvPicPr>
          <p:cNvPr id="6" name="Content Placeholder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022734" y="1391865"/>
            <a:ext cx="989519" cy="1974103"/>
          </a:xfrm>
          <a:prstGeom prst="rect">
            <a:avLst/>
          </a:prstGeom>
          <a:noFill/>
        </p:spPr>
      </p:pic>
      <p:sp>
        <p:nvSpPr>
          <p:cNvPr id="7" name="TextBox 6"/>
          <p:cNvSpPr txBox="1"/>
          <p:nvPr/>
        </p:nvSpPr>
        <p:spPr>
          <a:xfrm>
            <a:off x="310332" y="3809589"/>
            <a:ext cx="2414321" cy="4086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US" dirty="0" smtClean="0"/>
              <a:t>Eligible Person</a:t>
            </a:r>
            <a:endParaRPr lang="en-US" dirty="0"/>
          </a:p>
        </p:txBody>
      </p:sp>
      <p:graphicFrame>
        <p:nvGraphicFramePr>
          <p:cNvPr id="8" name="Diagram 7"/>
          <p:cNvGraphicFramePr/>
          <p:nvPr>
            <p:extLst/>
          </p:nvPr>
        </p:nvGraphicFramePr>
        <p:xfrm>
          <a:off x="2886841" y="601579"/>
          <a:ext cx="8128000" cy="6033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09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Housing Stabilization Services and </a:t>
            </a:r>
            <a:r>
              <a:rPr lang="en-US" dirty="0" smtClean="0"/>
              <a:t>Other </a:t>
            </a:r>
            <a:r>
              <a:rPr lang="en-US" dirty="0"/>
              <a:t>S</a:t>
            </a:r>
            <a:r>
              <a:rPr lang="en-US" dirty="0" smtClean="0"/>
              <a:t>ervices</a:t>
            </a:r>
            <a:endParaRPr lang="en-US" dirty="0"/>
          </a:p>
        </p:txBody>
      </p:sp>
      <p:sp>
        <p:nvSpPr>
          <p:cNvPr id="8" name="Content Placeholder 7"/>
          <p:cNvSpPr>
            <a:spLocks noGrp="1"/>
          </p:cNvSpPr>
          <p:nvPr>
            <p:ph idx="1"/>
          </p:nvPr>
        </p:nvSpPr>
        <p:spPr/>
        <p:txBody>
          <a:bodyPr>
            <a:normAutofit/>
          </a:bodyPr>
          <a:lstStyle/>
          <a:p>
            <a:r>
              <a:rPr lang="en-US" dirty="0" smtClean="0"/>
              <a:t>Housing Stabilization Services duplicates:</a:t>
            </a:r>
            <a:endParaRPr lang="en-US" dirty="0"/>
          </a:p>
          <a:p>
            <a:pPr lvl="1"/>
            <a:r>
              <a:rPr lang="en-US" b="1" dirty="0"/>
              <a:t>Housing Access Coordination </a:t>
            </a:r>
            <a:r>
              <a:rPr lang="en-US" dirty="0"/>
              <a:t>in 1915(c) waivers—these will be removed from waivers, and </a:t>
            </a:r>
            <a:r>
              <a:rPr lang="en-US" dirty="0" smtClean="0"/>
              <a:t>you </a:t>
            </a:r>
            <a:r>
              <a:rPr lang="en-US" dirty="0"/>
              <a:t>will access through state plan. </a:t>
            </a:r>
            <a:r>
              <a:rPr lang="en-US" dirty="0" smtClean="0"/>
              <a:t>You </a:t>
            </a:r>
            <a:r>
              <a:rPr lang="en-US" dirty="0"/>
              <a:t>will transition onto </a:t>
            </a:r>
            <a:r>
              <a:rPr lang="en-US" dirty="0" smtClean="0"/>
              <a:t>Housing Stabilization Services </a:t>
            </a:r>
            <a:r>
              <a:rPr lang="en-US" dirty="0"/>
              <a:t>at their annual renewal with their waiver case </a:t>
            </a:r>
            <a:r>
              <a:rPr lang="en-US" dirty="0" smtClean="0"/>
              <a:t>manager. </a:t>
            </a:r>
            <a:endParaRPr lang="en-US" dirty="0"/>
          </a:p>
          <a:p>
            <a:pPr lvl="1"/>
            <a:r>
              <a:rPr lang="en-US" dirty="0" smtClean="0"/>
              <a:t>You cannot receive Housing Stabilization Services </a:t>
            </a:r>
            <a:r>
              <a:rPr lang="en-US" dirty="0"/>
              <a:t>and the following services at the same time: </a:t>
            </a:r>
            <a:endParaRPr lang="en-US" dirty="0" smtClean="0"/>
          </a:p>
          <a:p>
            <a:pPr lvl="2"/>
            <a:r>
              <a:rPr lang="en-US" sz="2000" b="1" dirty="0" smtClean="0"/>
              <a:t>Relocation </a:t>
            </a:r>
            <a:r>
              <a:rPr lang="en-US" sz="2000" b="1" dirty="0"/>
              <a:t>Service </a:t>
            </a:r>
            <a:r>
              <a:rPr lang="en-US" sz="2000" b="1" dirty="0" smtClean="0"/>
              <a:t>Coordination</a:t>
            </a:r>
            <a:endParaRPr lang="en-US" sz="2000" dirty="0"/>
          </a:p>
          <a:p>
            <a:pPr lvl="2"/>
            <a:r>
              <a:rPr lang="en-US" sz="2000" b="1" dirty="0" smtClean="0"/>
              <a:t>Assertive </a:t>
            </a:r>
            <a:r>
              <a:rPr lang="en-US" sz="2000" b="1" dirty="0"/>
              <a:t>Community Treatment </a:t>
            </a:r>
            <a:r>
              <a:rPr lang="en-US" sz="2000" dirty="0"/>
              <a:t>(</a:t>
            </a:r>
            <a:r>
              <a:rPr lang="en-US" sz="2000" dirty="0" smtClean="0"/>
              <a:t>ACT)</a:t>
            </a:r>
          </a:p>
          <a:p>
            <a:pPr lvl="2"/>
            <a:r>
              <a:rPr lang="en-US" sz="2000" b="1" dirty="0" smtClean="0"/>
              <a:t>Moving </a:t>
            </a:r>
            <a:r>
              <a:rPr lang="en-US" sz="2000" b="1" dirty="0"/>
              <a:t>Home Minnesota </a:t>
            </a:r>
            <a:r>
              <a:rPr lang="en-US" sz="2000" dirty="0"/>
              <a:t>(MHM)</a:t>
            </a:r>
          </a:p>
        </p:txBody>
      </p:sp>
      <p:sp>
        <p:nvSpPr>
          <p:cNvPr id="5" name="Date Placeholder 4"/>
          <p:cNvSpPr>
            <a:spLocks noGrp="1"/>
          </p:cNvSpPr>
          <p:nvPr>
            <p:ph type="dt" sz="half" idx="10"/>
          </p:nvPr>
        </p:nvSpPr>
        <p:spPr/>
        <p:txBody>
          <a:bodyPr/>
          <a:lstStyle/>
          <a:p>
            <a:r>
              <a:rPr lang="en-US" smtClean="0"/>
              <a:t>11/18/20</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62232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Stabilization Services and </a:t>
            </a:r>
            <a:r>
              <a:rPr lang="en-US" dirty="0" smtClean="0"/>
              <a:t>Other </a:t>
            </a:r>
            <a:r>
              <a:rPr lang="en-US" dirty="0"/>
              <a:t>S</a:t>
            </a:r>
            <a:r>
              <a:rPr lang="en-US" dirty="0" smtClean="0"/>
              <a:t>ervices</a:t>
            </a:r>
            <a:endParaRPr lang="en-US" dirty="0"/>
          </a:p>
        </p:txBody>
      </p:sp>
      <p:sp>
        <p:nvSpPr>
          <p:cNvPr id="3" name="Content Placeholder 2"/>
          <p:cNvSpPr>
            <a:spLocks noGrp="1"/>
          </p:cNvSpPr>
          <p:nvPr>
            <p:ph idx="1"/>
          </p:nvPr>
        </p:nvSpPr>
        <p:spPr>
          <a:xfrm>
            <a:off x="838200" y="1594624"/>
            <a:ext cx="10515600" cy="1279205"/>
          </a:xfrm>
        </p:spPr>
        <p:txBody>
          <a:bodyPr>
            <a:normAutofit lnSpcReduction="10000"/>
          </a:bodyPr>
          <a:lstStyle/>
          <a:p>
            <a:r>
              <a:rPr lang="en-US" dirty="0" smtClean="0"/>
              <a:t>Housing Stabilization Services </a:t>
            </a:r>
            <a:r>
              <a:rPr lang="en-US" dirty="0"/>
              <a:t>will </a:t>
            </a:r>
            <a:r>
              <a:rPr lang="en-US" u="sng" dirty="0"/>
              <a:t>NOT</a:t>
            </a:r>
            <a:r>
              <a:rPr lang="en-US" dirty="0"/>
              <a:t> duplicate these services. If more intensive housing-related services are needed, </a:t>
            </a:r>
            <a:r>
              <a:rPr lang="en-US" dirty="0" smtClean="0"/>
              <a:t>you can </a:t>
            </a:r>
            <a:r>
              <a:rPr lang="en-US" dirty="0"/>
              <a:t>receive these services and </a:t>
            </a:r>
            <a:r>
              <a:rPr lang="en-US" dirty="0" smtClean="0"/>
              <a:t>the new benefit:</a:t>
            </a:r>
            <a:endParaRPr lang="en-US" dirty="0"/>
          </a:p>
          <a:p>
            <a:pPr lvl="1"/>
            <a:endParaRPr lang="en-US" dirty="0"/>
          </a:p>
        </p:txBody>
      </p:sp>
      <p:sp>
        <p:nvSpPr>
          <p:cNvPr id="4" name="Date Placeholder 3"/>
          <p:cNvSpPr>
            <a:spLocks noGrp="1"/>
          </p:cNvSpPr>
          <p:nvPr>
            <p:ph type="dt" sz="half" idx="10"/>
          </p:nvPr>
        </p:nvSpPr>
        <p:spPr/>
        <p:txBody>
          <a:bodyPr/>
          <a:lstStyle/>
          <a:p>
            <a:r>
              <a:rPr lang="en-US" smtClean="0"/>
              <a:t>11/18/20</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
        <p:nvSpPr>
          <p:cNvPr id="7" name="TextBox 6"/>
          <p:cNvSpPr txBox="1"/>
          <p:nvPr/>
        </p:nvSpPr>
        <p:spPr>
          <a:xfrm>
            <a:off x="996836" y="2873829"/>
            <a:ext cx="9832769" cy="3046988"/>
          </a:xfrm>
          <a:prstGeom prst="rect">
            <a:avLst/>
          </a:prstGeom>
          <a:noFill/>
        </p:spPr>
        <p:txBody>
          <a:bodyPr wrap="square" numCol="2" rtlCol="0">
            <a:spAutoFit/>
          </a:bodyPr>
          <a:lstStyle/>
          <a:p>
            <a:pPr marL="742950" lvl="1" indent="-285750">
              <a:buFont typeface="Arial" panose="020B0604020202020204" pitchFamily="34" charset="0"/>
              <a:buChar char="•"/>
            </a:pPr>
            <a:r>
              <a:rPr lang="en-US" sz="2400" dirty="0"/>
              <a:t>ARMHS</a:t>
            </a:r>
          </a:p>
          <a:p>
            <a:pPr marL="742950" lvl="1" indent="-285750">
              <a:buFont typeface="Arial" panose="020B0604020202020204" pitchFamily="34" charset="0"/>
              <a:buChar char="•"/>
            </a:pPr>
            <a:r>
              <a:rPr lang="en-US" sz="2400" dirty="0"/>
              <a:t>Targeted Case Management (TCM) (not </a:t>
            </a:r>
            <a:r>
              <a:rPr lang="en-US" sz="2400" dirty="0" smtClean="0"/>
              <a:t>housing </a:t>
            </a:r>
            <a:r>
              <a:rPr lang="en-US" sz="2400" dirty="0"/>
              <a:t>consultation)</a:t>
            </a:r>
          </a:p>
          <a:p>
            <a:pPr marL="742950" lvl="1" indent="-285750">
              <a:buFont typeface="Arial" panose="020B0604020202020204" pitchFamily="34" charset="0"/>
              <a:buChar char="•"/>
            </a:pPr>
            <a:r>
              <a:rPr lang="en-US" sz="2400" dirty="0"/>
              <a:t>1915(c) waiver services (not Housing consultation)</a:t>
            </a:r>
          </a:p>
          <a:p>
            <a:pPr marL="742950" lvl="1" indent="-285750">
              <a:buFont typeface="Arial" panose="020B0604020202020204" pitchFamily="34" charset="0"/>
              <a:buChar char="•"/>
            </a:pPr>
            <a:r>
              <a:rPr lang="en-US" sz="2400" dirty="0"/>
              <a:t>Semi Independent Living Services (SILS)</a:t>
            </a:r>
          </a:p>
          <a:p>
            <a:pPr lvl="1"/>
            <a:endParaRPr lang="en-US" sz="2400" dirty="0"/>
          </a:p>
          <a:p>
            <a:pPr marL="742950" lvl="1" indent="-285750">
              <a:buFont typeface="Arial" panose="020B0604020202020204" pitchFamily="34" charset="0"/>
              <a:buChar char="•"/>
            </a:pPr>
            <a:r>
              <a:rPr lang="en-US" sz="2400" dirty="0"/>
              <a:t>Behavioral Health Homes (BHH)</a:t>
            </a:r>
          </a:p>
          <a:p>
            <a:pPr marL="742950" lvl="1" indent="-285750">
              <a:buFont typeface="Arial" panose="020B0604020202020204" pitchFamily="34" charset="0"/>
              <a:buChar char="•"/>
            </a:pPr>
            <a:r>
              <a:rPr lang="en-US" sz="2400" dirty="0"/>
              <a:t>Healthcare care coordination (e.g., through Substance Use Disorder reform services or CCBHC)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25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60803"/>
            <a:ext cx="10919085" cy="1337628"/>
          </a:xfrm>
        </p:spPr>
        <p:txBody>
          <a:bodyPr>
            <a:normAutofit/>
          </a:bodyPr>
          <a:lstStyle/>
          <a:p>
            <a:r>
              <a:rPr lang="en-US" sz="2800" dirty="0"/>
              <a:t>Home and Community-Based Services: </a:t>
            </a:r>
            <a:br>
              <a:rPr lang="en-US" sz="2800" dirty="0"/>
            </a:br>
            <a:r>
              <a:rPr lang="en-US" sz="2800" dirty="0"/>
              <a:t>Conflict of interest requirement</a:t>
            </a:r>
          </a:p>
        </p:txBody>
      </p:sp>
      <p:sp>
        <p:nvSpPr>
          <p:cNvPr id="4" name="Date Placeholder 3"/>
          <p:cNvSpPr>
            <a:spLocks noGrp="1"/>
          </p:cNvSpPr>
          <p:nvPr>
            <p:ph type="dt" sz="half" idx="10"/>
          </p:nvPr>
        </p:nvSpPr>
        <p:spPr/>
        <p:txBody>
          <a:bodyPr/>
          <a:lstStyle/>
          <a:p>
            <a:r>
              <a:rPr lang="en-US" smtClean="0"/>
              <a:t>11/18/20</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7" name="TextBox 6"/>
          <p:cNvSpPr txBox="1">
            <a:spLocks/>
          </p:cNvSpPr>
          <p:nvPr/>
        </p:nvSpPr>
        <p:spPr>
          <a:xfrm>
            <a:off x="825190" y="2635995"/>
            <a:ext cx="2743200" cy="2194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a:t>Assessment</a:t>
            </a:r>
            <a:endParaRPr lang="en-US" b="1" dirty="0"/>
          </a:p>
          <a:p>
            <a:endParaRPr lang="en-US" dirty="0"/>
          </a:p>
          <a:p>
            <a:pPr marL="285750" indent="-285750">
              <a:buFont typeface="Arial" panose="020B0604020202020204" pitchFamily="34" charset="0"/>
              <a:buChar char="•"/>
            </a:pPr>
            <a:r>
              <a:rPr lang="en-US" sz="1600" dirty="0"/>
              <a:t>Health professional (physician, NP, social worker, etc.) OR</a:t>
            </a:r>
          </a:p>
          <a:p>
            <a:pPr marL="285750" indent="-285750">
              <a:buFont typeface="Arial" panose="020B0604020202020204" pitchFamily="34" charset="0"/>
              <a:buChar char="•"/>
            </a:pPr>
            <a:r>
              <a:rPr lang="en-US" sz="1600" dirty="0"/>
              <a:t>LTCC certified assessor OR</a:t>
            </a:r>
          </a:p>
          <a:p>
            <a:pPr marL="285750" indent="-285750">
              <a:buFont typeface="Arial" panose="020B0604020202020204" pitchFamily="34" charset="0"/>
              <a:buChar char="•"/>
            </a:pPr>
            <a:r>
              <a:rPr lang="en-US" sz="1600" dirty="0"/>
              <a:t>Trained CES assessor</a:t>
            </a:r>
          </a:p>
        </p:txBody>
      </p:sp>
      <p:sp>
        <p:nvSpPr>
          <p:cNvPr id="8" name="TextBox 7"/>
          <p:cNvSpPr txBox="1">
            <a:spLocks/>
          </p:cNvSpPr>
          <p:nvPr/>
        </p:nvSpPr>
        <p:spPr>
          <a:xfrm>
            <a:off x="4084289" y="2647355"/>
            <a:ext cx="2743200" cy="2194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a:t>Housing-focused plan</a:t>
            </a:r>
          </a:p>
          <a:p>
            <a:endParaRPr lang="en-US" dirty="0"/>
          </a:p>
          <a:p>
            <a:pPr marL="285750" indent="-285750">
              <a:buFont typeface="Arial" panose="020B0604020202020204" pitchFamily="34" charset="0"/>
              <a:buChar char="•"/>
            </a:pPr>
            <a:r>
              <a:rPr lang="en-US" sz="1600" dirty="0"/>
              <a:t>Case manager OR</a:t>
            </a:r>
          </a:p>
          <a:p>
            <a:pPr marL="285750" indent="-285750">
              <a:buFont typeface="Arial" panose="020B0604020202020204" pitchFamily="34" charset="0"/>
              <a:buChar char="•"/>
            </a:pPr>
            <a:r>
              <a:rPr lang="en-US" sz="1600" dirty="0"/>
              <a:t>Enrolled Housing Consultation provider</a:t>
            </a:r>
          </a:p>
        </p:txBody>
      </p:sp>
      <p:sp>
        <p:nvSpPr>
          <p:cNvPr id="9" name="Flowchart: Process 8"/>
          <p:cNvSpPr/>
          <p:nvPr/>
        </p:nvSpPr>
        <p:spPr>
          <a:xfrm>
            <a:off x="7336020" y="1775725"/>
            <a:ext cx="271849" cy="402092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16400" y="2647355"/>
            <a:ext cx="2743200" cy="2194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a:t>Housing Transition and Sustaining Services</a:t>
            </a:r>
          </a:p>
          <a:p>
            <a:endParaRPr lang="en-US" dirty="0"/>
          </a:p>
          <a:p>
            <a:pPr marL="285750" indent="-285750">
              <a:buFont typeface="Arial" panose="020B0604020202020204" pitchFamily="34" charset="0"/>
              <a:buChar char="•"/>
            </a:pPr>
            <a:r>
              <a:rPr lang="en-US" sz="1600" dirty="0"/>
              <a:t>Enrolled Housing Stabilization Services provider</a:t>
            </a:r>
          </a:p>
        </p:txBody>
      </p:sp>
      <p:sp>
        <p:nvSpPr>
          <p:cNvPr id="11" name="TextBox 10"/>
          <p:cNvSpPr txBox="1"/>
          <p:nvPr/>
        </p:nvSpPr>
        <p:spPr>
          <a:xfrm>
            <a:off x="822106" y="5224120"/>
            <a:ext cx="6005383" cy="369332"/>
          </a:xfrm>
          <a:prstGeom prst="rect">
            <a:avLst/>
          </a:prstGeom>
          <a:noFill/>
        </p:spPr>
        <p:txBody>
          <a:bodyPr wrap="square" rtlCol="0">
            <a:spAutoFit/>
          </a:bodyPr>
          <a:lstStyle/>
          <a:p>
            <a:pPr algn="ctr"/>
            <a:r>
              <a:rPr lang="en-US" dirty="0"/>
              <a:t>May be same provider</a:t>
            </a:r>
          </a:p>
        </p:txBody>
      </p:sp>
    </p:spTree>
    <p:extLst>
      <p:ext uri="{BB962C8B-B14F-4D97-AF65-F5344CB8AC3E}">
        <p14:creationId xmlns:p14="http://schemas.microsoft.com/office/powerpoint/2010/main" val="123801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381" r="2381"/>
          <a:stretch>
            <a:fillRect/>
          </a:stretch>
        </p:blipFill>
        <p:spPr/>
      </p:pic>
      <p:sp>
        <p:nvSpPr>
          <p:cNvPr id="11" name="Title 10"/>
          <p:cNvSpPr>
            <a:spLocks noGrp="1"/>
          </p:cNvSpPr>
          <p:nvPr>
            <p:ph type="title"/>
          </p:nvPr>
        </p:nvSpPr>
        <p:spPr/>
        <p:txBody>
          <a:bodyPr/>
          <a:lstStyle/>
          <a:p>
            <a:r>
              <a:rPr lang="en-US" sz="2800" dirty="0"/>
              <a:t>A new Medicaid </a:t>
            </a:r>
            <a:r>
              <a:rPr lang="en-US" sz="2800"/>
              <a:t>benefit </a:t>
            </a:r>
            <a:r>
              <a:rPr lang="en-US" sz="2800" smtClean="0"/>
              <a:t>available as of July 20, </a:t>
            </a:r>
            <a:r>
              <a:rPr lang="en-US" sz="2800" dirty="0"/>
              <a:t>2020 to help people with disabilities and seniors find and keep housing.</a:t>
            </a:r>
          </a:p>
        </p:txBody>
      </p:sp>
      <p:sp>
        <p:nvSpPr>
          <p:cNvPr id="13" name="Text Placeholder 12"/>
          <p:cNvSpPr>
            <a:spLocks noGrp="1"/>
          </p:cNvSpPr>
          <p:nvPr>
            <p:ph type="body" sz="quarter" idx="16"/>
          </p:nvPr>
        </p:nvSpPr>
        <p:spPr>
          <a:xfrm>
            <a:off x="4823012" y="398666"/>
            <a:ext cx="3387041" cy="2155300"/>
          </a:xfrm>
        </p:spPr>
        <p:txBody>
          <a:bodyPr>
            <a:noAutofit/>
          </a:bodyPr>
          <a:lstStyle/>
          <a:p>
            <a:r>
              <a:rPr lang="en-US" sz="3200" b="1" dirty="0"/>
              <a:t>Housing Stabilization Services</a:t>
            </a:r>
            <a:endParaRPr lang="en-US" sz="2000" b="1" dirty="0"/>
          </a:p>
        </p:txBody>
      </p:sp>
      <p:sp>
        <p:nvSpPr>
          <p:cNvPr id="4" name="Date Placeholder 3"/>
          <p:cNvSpPr>
            <a:spLocks noGrp="1"/>
          </p:cNvSpPr>
          <p:nvPr>
            <p:ph type="dt" sz="half" idx="4294967295"/>
          </p:nvPr>
        </p:nvSpPr>
        <p:spPr>
          <a:xfrm>
            <a:off x="0" y="6356350"/>
            <a:ext cx="1358900" cy="365125"/>
          </a:xfrm>
        </p:spPr>
        <p:txBody>
          <a:bodyPr/>
          <a:lstStyle/>
          <a:p>
            <a:r>
              <a:rPr lang="en-US" smtClean="0"/>
              <a:t>11/18/20</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35475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6025"/>
          </a:xfrm>
        </p:spPr>
        <p:txBody>
          <a:bodyPr anchor="ctr">
            <a:normAutofit/>
          </a:bodyPr>
          <a:lstStyle/>
          <a:p>
            <a:r>
              <a:rPr lang="en-US" dirty="0"/>
              <a:t>Home and Community-Based Services: </a:t>
            </a:r>
            <a:br>
              <a:rPr lang="en-US" dirty="0"/>
            </a:br>
            <a:r>
              <a:rPr lang="en-US" dirty="0"/>
              <a:t>Conflict of </a:t>
            </a:r>
            <a:r>
              <a:rPr lang="en-US" dirty="0" smtClean="0"/>
              <a:t>Interest </a:t>
            </a:r>
            <a:r>
              <a:rPr lang="en-US" dirty="0"/>
              <a:t>R</a:t>
            </a:r>
            <a:r>
              <a:rPr lang="en-US" dirty="0" smtClean="0"/>
              <a:t>equirement </a:t>
            </a:r>
            <a:r>
              <a:rPr lang="en-US" dirty="0"/>
              <a:t>EXCEPTIONS</a:t>
            </a:r>
          </a:p>
        </p:txBody>
      </p:sp>
      <p:sp>
        <p:nvSpPr>
          <p:cNvPr id="12" name="Date Placeholder 3">
            <a:extLst>
              <a:ext uri="{FF2B5EF4-FFF2-40B4-BE49-F238E27FC236}">
                <a16:creationId xmlns:a16="http://schemas.microsoft.com/office/drawing/2014/main" id="{496A0942-A868-431A-9237-227D99A29E14}"/>
              </a:ext>
            </a:extLst>
          </p:cNvPr>
          <p:cNvSpPr>
            <a:spLocks noGrp="1"/>
          </p:cNvSpPr>
          <p:nvPr>
            <p:ph type="dt" sz="half" idx="10"/>
          </p:nvPr>
        </p:nvSpPr>
        <p:spPr>
          <a:xfrm>
            <a:off x="838200" y="6356350"/>
            <a:ext cx="1358590" cy="365125"/>
          </a:xfrm>
        </p:spPr>
        <p:txBody>
          <a:bodyPr/>
          <a:lstStyle/>
          <a:p>
            <a:pPr>
              <a:spcAft>
                <a:spcPts val="600"/>
              </a:spcAft>
            </a:pPr>
            <a:fld id="{9A198C9B-0587-4A1E-9E03-E4C9FE222F08}" type="datetime1">
              <a:rPr lang="en-US" smtClean="0"/>
              <a:pPr>
                <a:spcAft>
                  <a:spcPts val="600"/>
                </a:spcAft>
              </a:pPr>
              <a:t>11/4/2020</a:t>
            </a:fld>
            <a:endParaRPr lang="en-US"/>
          </a:p>
        </p:txBody>
      </p:sp>
      <p:sp>
        <p:nvSpPr>
          <p:cNvPr id="6" name="Slide Number Placeholder 5"/>
          <p:cNvSpPr>
            <a:spLocks noGrp="1"/>
          </p:cNvSpPr>
          <p:nvPr>
            <p:ph type="sldNum" sz="quarter" idx="12"/>
          </p:nvPr>
        </p:nvSpPr>
        <p:spPr>
          <a:xfrm>
            <a:off x="9891132" y="6356350"/>
            <a:ext cx="1462668" cy="365125"/>
          </a:xfrm>
        </p:spPr>
        <p:txBody>
          <a:bodyPr anchor="ctr">
            <a:normAutofit/>
          </a:bodyPr>
          <a:lstStyle/>
          <a:p>
            <a:pPr>
              <a:spcAft>
                <a:spcPts val="600"/>
              </a:spcAft>
            </a:pPr>
            <a:fld id="{F04D183F-E09B-49C8-8E09-65431E246204}" type="slidenum">
              <a:rPr lang="en-US" smtClean="0"/>
              <a:pPr>
                <a:spcAft>
                  <a:spcPts val="600"/>
                </a:spcAft>
              </a:pPr>
              <a:t>20</a:t>
            </a:fld>
            <a:endParaRPr lang="en-US"/>
          </a:p>
        </p:txBody>
      </p:sp>
      <p:graphicFrame>
        <p:nvGraphicFramePr>
          <p:cNvPr id="8" name="Content Placeholder 2">
            <a:extLst>
              <a:ext uri="{FF2B5EF4-FFF2-40B4-BE49-F238E27FC236}">
                <a16:creationId xmlns:a16="http://schemas.microsoft.com/office/drawing/2014/main" id="{2051B6F6-E69D-4362-B722-9FCAFEDCAE84}"/>
              </a:ext>
            </a:extLst>
          </p:cNvPr>
          <p:cNvGraphicFramePr>
            <a:graphicFrameLocks noGrp="1"/>
          </p:cNvGraphicFramePr>
          <p:nvPr>
            <p:ph type="tbl" sz="quarter" idx="13"/>
            <p:extLst/>
          </p:nvPr>
        </p:nvGraphicFramePr>
        <p:xfrm>
          <a:off x="838200" y="1335088"/>
          <a:ext cx="10515600" cy="484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976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Strategically Plan and Deliver Services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Consider ways to maximize </a:t>
            </a:r>
            <a:r>
              <a:rPr lang="en-US" dirty="0" smtClean="0"/>
              <a:t>Housing Stabilization Services </a:t>
            </a:r>
            <a:r>
              <a:rPr lang="en-US" dirty="0"/>
              <a:t>and integrate it into your community!</a:t>
            </a:r>
          </a:p>
          <a:p>
            <a:r>
              <a:rPr lang="en-US" dirty="0"/>
              <a:t>Recruit counties and tribes to provide housing consultation services for people not receiving MA-funded case management</a:t>
            </a:r>
          </a:p>
          <a:p>
            <a:pPr lvl="1"/>
            <a:r>
              <a:rPr lang="en-US" dirty="0"/>
              <a:t>Creates more access to the services</a:t>
            </a:r>
          </a:p>
          <a:p>
            <a:pPr lvl="1"/>
            <a:r>
              <a:rPr lang="en-US" dirty="0" smtClean="0"/>
              <a:t>Frees </a:t>
            </a:r>
            <a:r>
              <a:rPr lang="en-US" dirty="0"/>
              <a:t>up community-based providers to offer housing transition/sustaining </a:t>
            </a:r>
            <a:r>
              <a:rPr lang="en-US" dirty="0" smtClean="0"/>
              <a:t>services</a:t>
            </a:r>
          </a:p>
          <a:p>
            <a:r>
              <a:rPr lang="en-US" dirty="0" smtClean="0"/>
              <a:t>Consider </a:t>
            </a:r>
            <a:r>
              <a:rPr lang="en-US" dirty="0"/>
              <a:t>ways </a:t>
            </a:r>
            <a:r>
              <a:rPr lang="en-US" dirty="0" smtClean="0"/>
              <a:t>Housing </a:t>
            </a:r>
            <a:r>
              <a:rPr lang="en-US" dirty="0"/>
              <a:t>S</a:t>
            </a:r>
            <a:r>
              <a:rPr lang="en-US" dirty="0" smtClean="0"/>
              <a:t>tabilization Services </a:t>
            </a:r>
            <a:r>
              <a:rPr lang="en-US" dirty="0"/>
              <a:t>can help fund parts of the coordinated entry system (i.e., housing transition services)</a:t>
            </a:r>
          </a:p>
          <a:p>
            <a:r>
              <a:rPr lang="en-US" dirty="0"/>
              <a:t>Think about how </a:t>
            </a:r>
            <a:r>
              <a:rPr lang="en-US" dirty="0" smtClean="0"/>
              <a:t>Housing Stabilization Services </a:t>
            </a:r>
            <a:r>
              <a:rPr lang="en-US" dirty="0"/>
              <a:t>can cover services paid for through state grant dollars, and how to target those dollars toward services </a:t>
            </a:r>
            <a:r>
              <a:rPr lang="en-US" u="sng" dirty="0"/>
              <a:t>not</a:t>
            </a:r>
            <a:r>
              <a:rPr lang="en-US" dirty="0"/>
              <a:t> covered by Medical Assistance</a:t>
            </a:r>
          </a:p>
          <a:p>
            <a:endParaRPr lang="en-US" dirty="0"/>
          </a:p>
        </p:txBody>
      </p:sp>
      <p:sp>
        <p:nvSpPr>
          <p:cNvPr id="4" name="Date Placeholder 3"/>
          <p:cNvSpPr>
            <a:spLocks noGrp="1"/>
          </p:cNvSpPr>
          <p:nvPr>
            <p:ph type="dt" sz="half" idx="10"/>
          </p:nvPr>
        </p:nvSpPr>
        <p:spPr/>
        <p:txBody>
          <a:bodyPr/>
          <a:lstStyle/>
          <a:p>
            <a:r>
              <a:rPr lang="en-US"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521343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DHS Websites</a:t>
            </a:r>
          </a:p>
          <a:p>
            <a:pPr lvl="1"/>
            <a:r>
              <a:rPr lang="en-US" dirty="0">
                <a:hlinkClick r:id="rId3"/>
              </a:rPr>
              <a:t>Housing Stabilization Services Policy Page</a:t>
            </a:r>
            <a:endParaRPr lang="en-US" dirty="0"/>
          </a:p>
          <a:p>
            <a:pPr lvl="2"/>
            <a:r>
              <a:rPr lang="en-US" dirty="0" smtClean="0"/>
              <a:t>New! Important Program Announcements Section</a:t>
            </a:r>
          </a:p>
          <a:p>
            <a:pPr lvl="2"/>
            <a:r>
              <a:rPr lang="en-US" dirty="0" smtClean="0"/>
              <a:t>Sign </a:t>
            </a:r>
            <a:r>
              <a:rPr lang="en-US" dirty="0"/>
              <a:t>up for our mailing list to receive important announcements!</a:t>
            </a:r>
          </a:p>
          <a:p>
            <a:pPr lvl="1"/>
            <a:r>
              <a:rPr lang="en-US" dirty="0" smtClean="0">
                <a:hlinkClick r:id="rId4"/>
              </a:rPr>
              <a:t>MHCP </a:t>
            </a:r>
            <a:r>
              <a:rPr lang="en-US" dirty="0">
                <a:hlinkClick r:id="rId4"/>
              </a:rPr>
              <a:t>Provider </a:t>
            </a:r>
            <a:r>
              <a:rPr lang="en-US" dirty="0" smtClean="0">
                <a:hlinkClick r:id="rId4"/>
              </a:rPr>
              <a:t>Manual</a:t>
            </a:r>
            <a:endParaRPr lang="en-US" dirty="0" smtClean="0"/>
          </a:p>
          <a:p>
            <a:pPr lvl="1"/>
            <a:r>
              <a:rPr lang="en-US" dirty="0" smtClean="0">
                <a:hlinkClick r:id="rId5"/>
              </a:rPr>
              <a:t>MHCP Provider Directory</a:t>
            </a:r>
            <a:endParaRPr lang="en-US" dirty="0" smtClean="0"/>
          </a:p>
          <a:p>
            <a:pPr lvl="2"/>
            <a:r>
              <a:rPr lang="en-US" dirty="0" smtClean="0"/>
              <a:t>Search under Home and Community Based Services</a:t>
            </a:r>
          </a:p>
          <a:p>
            <a:pPr lvl="2"/>
            <a:r>
              <a:rPr lang="en-US" dirty="0"/>
              <a:t>S</a:t>
            </a:r>
            <a:r>
              <a:rPr lang="en-US" dirty="0" smtClean="0"/>
              <a:t>ubtype “Housing Stabilization Services”</a:t>
            </a:r>
            <a:endParaRPr lang="en-US" dirty="0"/>
          </a:p>
          <a:p>
            <a:r>
              <a:rPr lang="en-US" dirty="0" smtClean="0">
                <a:hlinkClick r:id="rId3"/>
              </a:rPr>
              <a:t>Frequently </a:t>
            </a:r>
            <a:r>
              <a:rPr lang="en-US" dirty="0">
                <a:hlinkClick r:id="rId3"/>
              </a:rPr>
              <a:t>Asked Questions Document (PDF) </a:t>
            </a:r>
            <a:r>
              <a:rPr lang="en-US" dirty="0"/>
              <a:t>– updated monthly</a:t>
            </a:r>
            <a:r>
              <a:rPr lang="en-US" dirty="0" smtClean="0"/>
              <a:t>!</a:t>
            </a:r>
          </a:p>
          <a:p>
            <a:r>
              <a:rPr lang="en-US" dirty="0" smtClean="0">
                <a:hlinkClick r:id="rId6"/>
              </a:rPr>
              <a:t>Person-Served </a:t>
            </a:r>
            <a:r>
              <a:rPr lang="en-US" dirty="0">
                <a:hlinkClick r:id="rId6"/>
              </a:rPr>
              <a:t>Workflow (DHS-7347)</a:t>
            </a:r>
            <a:r>
              <a:rPr lang="en-US" dirty="0"/>
              <a:t> </a:t>
            </a:r>
          </a:p>
          <a:p>
            <a:endParaRPr lang="en-US" dirty="0"/>
          </a:p>
        </p:txBody>
      </p:sp>
      <p:sp>
        <p:nvSpPr>
          <p:cNvPr id="6" name="Content Placeholder 5"/>
          <p:cNvSpPr>
            <a:spLocks noGrp="1"/>
          </p:cNvSpPr>
          <p:nvPr>
            <p:ph sz="half" idx="2"/>
          </p:nvPr>
        </p:nvSpPr>
        <p:spPr>
          <a:xfrm>
            <a:off x="6172200" y="1594624"/>
            <a:ext cx="5181600" cy="4859964"/>
          </a:xfrm>
        </p:spPr>
        <p:txBody>
          <a:bodyPr>
            <a:normAutofit fontScale="55000" lnSpcReduction="20000"/>
          </a:bodyPr>
          <a:lstStyle/>
          <a:p>
            <a:r>
              <a:rPr lang="en-US" dirty="0"/>
              <a:t>Webinars</a:t>
            </a:r>
          </a:p>
          <a:p>
            <a:pPr lvl="1"/>
            <a:r>
              <a:rPr lang="en-US" dirty="0">
                <a:hlinkClick r:id="rId7"/>
              </a:rPr>
              <a:t>General Overview (recorded) on Housing Benefits 101 </a:t>
            </a:r>
            <a:r>
              <a:rPr lang="en-US" dirty="0"/>
              <a:t>and </a:t>
            </a:r>
            <a:r>
              <a:rPr lang="en-US" dirty="0">
                <a:hlinkClick r:id="rId3"/>
              </a:rPr>
              <a:t>Policy Page </a:t>
            </a:r>
            <a:r>
              <a:rPr lang="en-US" dirty="0"/>
              <a:t>(PDF only)</a:t>
            </a:r>
          </a:p>
          <a:p>
            <a:pPr lvl="1"/>
            <a:r>
              <a:rPr lang="en-US" dirty="0" smtClean="0"/>
              <a:t>Provider and County – Tribal Remote Regional Roadshows (slide decks and recorded presentations) on the </a:t>
            </a:r>
            <a:r>
              <a:rPr lang="en-US" dirty="0" smtClean="0">
                <a:hlinkClick r:id="rId7"/>
              </a:rPr>
              <a:t>HB101 Partners Page</a:t>
            </a:r>
            <a:endParaRPr lang="en-US" dirty="0" smtClean="0"/>
          </a:p>
          <a:p>
            <a:r>
              <a:rPr lang="en-US" dirty="0"/>
              <a:t>Housing Benefits 101 (</a:t>
            </a:r>
            <a:r>
              <a:rPr lang="en-US" dirty="0">
                <a:hlinkClick r:id="rId8"/>
              </a:rPr>
              <a:t>mn.hb101.org</a:t>
            </a:r>
            <a:r>
              <a:rPr lang="en-US" dirty="0"/>
              <a:t>) </a:t>
            </a:r>
          </a:p>
          <a:p>
            <a:pPr lvl="1"/>
            <a:r>
              <a:rPr lang="en-US" dirty="0"/>
              <a:t>Helpful tools for people served, including benefits look-ups, budgeting pathways, and general information about Housing Stabilization Services (brochure/visual aids</a:t>
            </a:r>
            <a:r>
              <a:rPr lang="en-US" dirty="0" smtClean="0"/>
              <a:t>)</a:t>
            </a:r>
          </a:p>
          <a:p>
            <a:r>
              <a:rPr lang="en-US" dirty="0" smtClean="0"/>
              <a:t>New Resources</a:t>
            </a:r>
            <a:endParaRPr lang="en-US" dirty="0"/>
          </a:p>
          <a:p>
            <a:pPr lvl="1"/>
            <a:r>
              <a:rPr lang="en-US" dirty="0" smtClean="0">
                <a:hlinkClick r:id="rId9"/>
              </a:rPr>
              <a:t>Allowable Documentation for Housing Stabilization Services Eligibility Requests</a:t>
            </a:r>
            <a:r>
              <a:rPr lang="en-US" dirty="0" smtClean="0"/>
              <a:t> Guidance</a:t>
            </a:r>
          </a:p>
          <a:p>
            <a:pPr lvl="1"/>
            <a:r>
              <a:rPr lang="en-US" dirty="0" smtClean="0">
                <a:hlinkClick r:id="rId10"/>
              </a:rPr>
              <a:t>Information for Targeted Case Managers </a:t>
            </a:r>
            <a:r>
              <a:rPr lang="en-US" dirty="0" smtClean="0"/>
              <a:t>Guidance and “Introduction to the Housing-Focused Person-Centered Plan” training on  </a:t>
            </a:r>
            <a:r>
              <a:rPr lang="en-US" dirty="0" err="1" smtClean="0"/>
              <a:t>TrainLink</a:t>
            </a:r>
            <a:endParaRPr lang="en-US" dirty="0" smtClean="0"/>
          </a:p>
          <a:p>
            <a:r>
              <a:rPr lang="en-US" dirty="0" smtClean="0"/>
              <a:t>Contact Us!</a:t>
            </a:r>
          </a:p>
          <a:p>
            <a:pPr lvl="1"/>
            <a:r>
              <a:rPr lang="en-US" sz="2600" dirty="0" smtClean="0">
                <a:hlinkClick r:id="rId11"/>
              </a:rPr>
              <a:t>dhshousingstabilization@state.mn.us</a:t>
            </a:r>
            <a:r>
              <a:rPr lang="en-US" sz="2600" dirty="0" smtClean="0"/>
              <a:t> </a:t>
            </a:r>
            <a:endParaRPr lang="en-US" sz="2600" dirty="0"/>
          </a:p>
        </p:txBody>
      </p:sp>
      <p:sp>
        <p:nvSpPr>
          <p:cNvPr id="4" name="Date Placeholder 3"/>
          <p:cNvSpPr>
            <a:spLocks noGrp="1"/>
          </p:cNvSpPr>
          <p:nvPr>
            <p:ph type="dt" sz="half" idx="10"/>
          </p:nvPr>
        </p:nvSpPr>
        <p:spPr/>
        <p:txBody>
          <a:bodyPr/>
          <a:lstStyle/>
          <a:p>
            <a:r>
              <a:rPr lang="en-US" smtClean="0">
                <a:solidFill>
                  <a:srgbClr val="000000"/>
                </a:solidFill>
              </a:rPr>
              <a:t>11/18/20</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546974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dirty="0"/>
              <a:t>Housing Benefits 101 (</a:t>
            </a:r>
            <a:r>
              <a:rPr lang="en-US" dirty="0">
                <a:hlinkClick r:id="rId3"/>
              </a:rPr>
              <a:t>mn.hb101.org</a:t>
            </a:r>
            <a:r>
              <a:rPr lang="en-US" dirty="0"/>
              <a:t>) </a:t>
            </a:r>
          </a:p>
          <a:p>
            <a:pPr lvl="1"/>
            <a:r>
              <a:rPr lang="en-US" dirty="0"/>
              <a:t>Helpful tools for people served, including benefits look-ups, budgeting pathways, and general information about </a:t>
            </a:r>
            <a:r>
              <a:rPr lang="en-US" dirty="0" smtClean="0"/>
              <a:t>Housing Stabilization Services (brochure/visual aids)</a:t>
            </a:r>
          </a:p>
          <a:p>
            <a:pPr lvl="1"/>
            <a:r>
              <a:rPr lang="en-US" dirty="0" smtClean="0"/>
              <a:t>Vault feature, which allows for free, secure document storage and transmission</a:t>
            </a:r>
            <a:endParaRPr lang="en-US" dirty="0"/>
          </a:p>
          <a:p>
            <a:pPr lvl="1"/>
            <a:r>
              <a:rPr lang="en-US" dirty="0"/>
              <a:t>New! Pro Tools, including a Keeping </a:t>
            </a:r>
            <a:r>
              <a:rPr lang="en-US" dirty="0" smtClean="0"/>
              <a:t>My </a:t>
            </a:r>
            <a:r>
              <a:rPr lang="en-US" dirty="0"/>
              <a:t>Housing Plan, to guide the work of housing sustaining </a:t>
            </a:r>
            <a:r>
              <a:rPr lang="en-US" dirty="0" smtClean="0"/>
              <a:t>providers</a:t>
            </a:r>
          </a:p>
          <a:p>
            <a:r>
              <a:rPr lang="en-US" dirty="0" smtClean="0"/>
              <a:t>New! </a:t>
            </a:r>
            <a:r>
              <a:rPr lang="en-US" dirty="0" smtClean="0">
                <a:hlinkClick r:id="rId4"/>
              </a:rPr>
              <a:t>Person-Served Workflow (DHS-7347)</a:t>
            </a:r>
            <a:endParaRPr lang="en-US" dirty="0"/>
          </a:p>
          <a:p>
            <a:r>
              <a:rPr lang="en-US" dirty="0" smtClean="0"/>
              <a:t>Reach </a:t>
            </a:r>
            <a:r>
              <a:rPr lang="en-US" dirty="0"/>
              <a:t>out to Housing Stabilization Services Team anytime via e-mail at </a:t>
            </a:r>
            <a:r>
              <a:rPr lang="en-US" dirty="0">
                <a:hlinkClick r:id="rId5"/>
              </a:rPr>
              <a:t>dhshousingstabilization@state.mn.us</a:t>
            </a:r>
            <a:r>
              <a:rPr lang="en-US" dirty="0"/>
              <a:t> </a:t>
            </a:r>
          </a:p>
          <a:p>
            <a:endParaRPr lang="en-US" dirty="0"/>
          </a:p>
        </p:txBody>
      </p:sp>
      <p:sp>
        <p:nvSpPr>
          <p:cNvPr id="4" name="Date Placeholder 3"/>
          <p:cNvSpPr>
            <a:spLocks noGrp="1"/>
          </p:cNvSpPr>
          <p:nvPr>
            <p:ph type="dt" sz="half" idx="10"/>
          </p:nvPr>
        </p:nvSpPr>
        <p:spPr/>
        <p:txBody>
          <a:bodyPr/>
          <a:lstStyle/>
          <a:p>
            <a:fld id="{60487C28-DCFA-433B-9594-C560EBD2A4F5}" type="datetime1">
              <a:rPr lang="en-US" smtClean="0">
                <a:solidFill>
                  <a:srgbClr val="000000"/>
                </a:solidFill>
              </a:rPr>
              <a:pPr/>
              <a:t>11/4/2020</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4088945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Thank you for your participation!</a:t>
            </a:r>
          </a:p>
        </p:txBody>
      </p:sp>
      <p:sp>
        <p:nvSpPr>
          <p:cNvPr id="7" name="Text Placeholder 6"/>
          <p:cNvSpPr>
            <a:spLocks noGrp="1"/>
          </p:cNvSpPr>
          <p:nvPr>
            <p:ph type="body" sz="quarter" idx="18"/>
          </p:nvPr>
        </p:nvSpPr>
        <p:spPr/>
        <p:txBody>
          <a:bodyPr>
            <a:noAutofit/>
          </a:bodyPr>
          <a:lstStyle/>
          <a:p>
            <a:r>
              <a:rPr lang="en-US" sz="1800" dirty="0"/>
              <a:t>Visit our </a:t>
            </a:r>
            <a:r>
              <a:rPr lang="en-US" sz="1800" dirty="0">
                <a:hlinkClick r:id="rId3"/>
              </a:rPr>
              <a:t>webpage</a:t>
            </a:r>
            <a:r>
              <a:rPr lang="en-US" sz="1800" dirty="0"/>
              <a:t>      Contact us at: </a:t>
            </a:r>
            <a:r>
              <a:rPr lang="en-US" sz="1800" u="sng" dirty="0">
                <a:hlinkClick r:id="rId4"/>
              </a:rPr>
              <a:t>dhshousingstabilization@state.mn.us</a:t>
            </a:r>
            <a:endParaRPr lang="en-US" sz="1800" dirty="0"/>
          </a:p>
          <a:p>
            <a:r>
              <a:rPr lang="en-US" sz="1800" dirty="0"/>
              <a:t>Sign up for our mailing list to stay updated about our program </a:t>
            </a:r>
            <a:r>
              <a:rPr lang="en-US" sz="1800" dirty="0">
                <a:hlinkClick r:id="rId5"/>
              </a:rPr>
              <a:t>here</a:t>
            </a:r>
            <a:r>
              <a:rPr lang="en-US" sz="1800" dirty="0"/>
              <a:t>.</a:t>
            </a:r>
          </a:p>
        </p:txBody>
      </p:sp>
      <p:sp>
        <p:nvSpPr>
          <p:cNvPr id="4" name="Date Placeholder 3"/>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Calibri"/>
                <a:ea typeface="+mn-ea"/>
                <a:cs typeface="+mn-cs"/>
              </a:rPr>
              <a:t>11/18/20</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4833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a:t>
            </a:r>
            <a:r>
              <a:rPr lang="en-US" dirty="0" smtClean="0"/>
              <a:t>Services</a:t>
            </a:r>
            <a:endParaRPr lang="en-US" dirty="0"/>
          </a:p>
        </p:txBody>
      </p:sp>
      <p:sp>
        <p:nvSpPr>
          <p:cNvPr id="3" name="Content Placeholder 2"/>
          <p:cNvSpPr>
            <a:spLocks noGrp="1"/>
          </p:cNvSpPr>
          <p:nvPr>
            <p:ph idx="1"/>
          </p:nvPr>
        </p:nvSpPr>
        <p:spPr/>
        <p:txBody>
          <a:bodyPr/>
          <a:lstStyle/>
          <a:p>
            <a:pPr marL="457200" lvl="1" indent="0">
              <a:buNone/>
            </a:pPr>
            <a:r>
              <a:rPr lang="en-US" dirty="0"/>
              <a:t>	</a:t>
            </a:r>
          </a:p>
          <a:p>
            <a:pPr marL="457200" lvl="1" indent="0">
              <a:buNone/>
            </a:pPr>
            <a:r>
              <a:rPr lang="en-US" dirty="0"/>
              <a:t>	</a:t>
            </a:r>
            <a:r>
              <a:rPr lang="en-US" sz="2400" dirty="0"/>
              <a:t>Support an individual's </a:t>
            </a:r>
            <a:r>
              <a:rPr lang="en-US" sz="2400" b="1" dirty="0"/>
              <a:t>transition</a:t>
            </a:r>
            <a:r>
              <a:rPr lang="en-US" sz="2400" dirty="0"/>
              <a:t> to housing</a:t>
            </a:r>
            <a:endParaRPr lang="en-US" dirty="0"/>
          </a:p>
          <a:p>
            <a:pPr marL="0" lvl="0" indent="0">
              <a:buNone/>
            </a:pPr>
            <a:r>
              <a:rPr lang="en-US" dirty="0"/>
              <a:t>	</a:t>
            </a:r>
          </a:p>
          <a:p>
            <a:pPr marL="0" lvl="0" indent="0">
              <a:buNone/>
            </a:pPr>
            <a:r>
              <a:rPr lang="en-US" dirty="0"/>
              <a:t>	Increase </a:t>
            </a:r>
            <a:r>
              <a:rPr lang="en-US" b="1" dirty="0"/>
              <a:t>long-term stability</a:t>
            </a:r>
            <a:r>
              <a:rPr lang="en-US" dirty="0"/>
              <a:t> in housing</a:t>
            </a:r>
            <a:endParaRPr lang="en-US" b="1" dirty="0"/>
          </a:p>
          <a:p>
            <a:pPr marL="0" lvl="0" indent="0">
              <a:buNone/>
            </a:pPr>
            <a:r>
              <a:rPr lang="en-US" b="1" dirty="0"/>
              <a:t>	</a:t>
            </a:r>
          </a:p>
          <a:p>
            <a:pPr marL="0" lvl="0" indent="0">
              <a:buNone/>
            </a:pPr>
            <a:r>
              <a:rPr lang="en-US" b="1" dirty="0"/>
              <a:t>	Avoid</a:t>
            </a:r>
            <a:r>
              <a:rPr lang="en-US" dirty="0"/>
              <a:t> future periods of homelessness or institutionalization</a:t>
            </a:r>
          </a:p>
          <a:p>
            <a:endParaRPr lang="en-US" dirty="0"/>
          </a:p>
        </p:txBody>
      </p:sp>
      <p:sp>
        <p:nvSpPr>
          <p:cNvPr id="4" name="Date Placeholder 3"/>
          <p:cNvSpPr>
            <a:spLocks noGrp="1"/>
          </p:cNvSpPr>
          <p:nvPr>
            <p:ph type="dt" sz="half" idx="10"/>
          </p:nvPr>
        </p:nvSpPr>
        <p:spPr/>
        <p:txBody>
          <a:bodyPr/>
          <a:lstStyle/>
          <a:p>
            <a:r>
              <a:rPr lang="en-US" smtClean="0"/>
              <a:t>11/18/20</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85" y="1987487"/>
            <a:ext cx="721249" cy="733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23" y="3017438"/>
            <a:ext cx="883174" cy="8831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374462"/>
            <a:ext cx="844487" cy="844487"/>
          </a:xfrm>
          <a:prstGeom prst="rect">
            <a:avLst/>
          </a:prstGeom>
        </p:spPr>
      </p:pic>
    </p:spTree>
    <p:extLst>
      <p:ext uri="{BB962C8B-B14F-4D97-AF65-F5344CB8AC3E}">
        <p14:creationId xmlns:p14="http://schemas.microsoft.com/office/powerpoint/2010/main" val="4240143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Stabilization Services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621589247"/>
              </p:ext>
            </p:extLst>
          </p:nvPr>
        </p:nvGraphicFramePr>
        <p:xfrm>
          <a:off x="838200" y="1594625"/>
          <a:ext cx="10515600" cy="421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3" name="Diagram 2"/>
          <p:cNvGraphicFramePr/>
          <p:nvPr/>
        </p:nvGraphicFramePr>
        <p:xfrm>
          <a:off x="1074009" y="5748681"/>
          <a:ext cx="10043982" cy="790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03410871-8573-43D8-9F83-71D9FF4C4005}"/>
              </a:ext>
            </a:extLst>
          </p:cNvPr>
          <p:cNvSpPr txBox="1"/>
          <p:nvPr/>
        </p:nvSpPr>
        <p:spPr>
          <a:xfrm>
            <a:off x="838200" y="5807677"/>
            <a:ext cx="105156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solidFill>
                  <a:schemeClr val="bg1"/>
                </a:solidFill>
              </a:rPr>
              <a:t>Housing Consultation</a:t>
            </a:r>
            <a:r>
              <a:rPr lang="en-US" dirty="0">
                <a:solidFill>
                  <a:schemeClr val="bg1"/>
                </a:solidFill>
              </a:rPr>
              <a:t>: A new planning service available through Housing Stabilization Services that provides a person-centered plan for people without Medicaid funded case management</a:t>
            </a:r>
          </a:p>
        </p:txBody>
      </p:sp>
      <p:sp>
        <p:nvSpPr>
          <p:cNvPr id="6" name="Date Placeholder 5"/>
          <p:cNvSpPr>
            <a:spLocks noGrp="1"/>
          </p:cNvSpPr>
          <p:nvPr>
            <p:ph type="dt" sz="half" idx="10"/>
          </p:nvPr>
        </p:nvSpPr>
        <p:spPr/>
        <p:txBody>
          <a:bodyPr/>
          <a:lstStyle/>
          <a:p>
            <a:r>
              <a:rPr lang="en-US" smtClean="0">
                <a:solidFill>
                  <a:srgbClr val="000000"/>
                </a:solidFill>
              </a:rPr>
              <a:t>11/18/20</a:t>
            </a:r>
            <a:endParaRPr lang="en-US" dirty="0">
              <a:solidFill>
                <a:srgbClr val="000000"/>
              </a:solidFill>
            </a:endParaRPr>
          </a:p>
        </p:txBody>
      </p:sp>
    </p:spTree>
    <p:extLst>
      <p:ext uri="{BB962C8B-B14F-4D97-AF65-F5344CB8AC3E}">
        <p14:creationId xmlns:p14="http://schemas.microsoft.com/office/powerpoint/2010/main" val="48551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are transition/sustaining services?</a:t>
            </a:r>
            <a:endParaRPr lang="en-US" dirty="0"/>
          </a:p>
        </p:txBody>
      </p:sp>
      <p:sp>
        <p:nvSpPr>
          <p:cNvPr id="7" name="Content Placeholder 6"/>
          <p:cNvSpPr>
            <a:spLocks noGrp="1"/>
          </p:cNvSpPr>
          <p:nvPr>
            <p:ph sz="half" idx="1"/>
          </p:nvPr>
        </p:nvSpPr>
        <p:spPr/>
        <p:txBody>
          <a:bodyPr/>
          <a:lstStyle/>
          <a:p>
            <a:r>
              <a:rPr lang="en-US" u="sng" dirty="0" smtClean="0"/>
              <a:t>Transition Services</a:t>
            </a:r>
          </a:p>
          <a:p>
            <a:pPr lvl="1"/>
            <a:r>
              <a:rPr lang="en-US" dirty="0" smtClean="0"/>
              <a:t>150 hours per transition</a:t>
            </a:r>
          </a:p>
          <a:p>
            <a:pPr lvl="1"/>
            <a:r>
              <a:rPr lang="en-US" dirty="0"/>
              <a:t>H</a:t>
            </a:r>
            <a:r>
              <a:rPr lang="en-US" dirty="0" smtClean="0"/>
              <a:t>ousing search and application process</a:t>
            </a:r>
          </a:p>
          <a:p>
            <a:pPr lvl="1"/>
            <a:r>
              <a:rPr lang="en-US" dirty="0" smtClean="0"/>
              <a:t>Budgeting</a:t>
            </a:r>
          </a:p>
          <a:p>
            <a:pPr lvl="1"/>
            <a:r>
              <a:rPr lang="en-US" dirty="0" smtClean="0"/>
              <a:t>Organizing move and locating funding for deposits or household needs</a:t>
            </a:r>
          </a:p>
          <a:p>
            <a:pPr lvl="1"/>
            <a:r>
              <a:rPr lang="en-US" dirty="0" smtClean="0"/>
              <a:t>Identifying benefits to help promote housing stability</a:t>
            </a:r>
          </a:p>
          <a:p>
            <a:pPr marL="457200" lvl="1" indent="0">
              <a:buNone/>
            </a:pPr>
            <a:endParaRPr lang="en-US" dirty="0"/>
          </a:p>
        </p:txBody>
      </p:sp>
      <p:sp>
        <p:nvSpPr>
          <p:cNvPr id="8" name="Content Placeholder 7"/>
          <p:cNvSpPr>
            <a:spLocks noGrp="1"/>
          </p:cNvSpPr>
          <p:nvPr>
            <p:ph sz="half" idx="2"/>
          </p:nvPr>
        </p:nvSpPr>
        <p:spPr/>
        <p:txBody>
          <a:bodyPr>
            <a:normAutofit/>
          </a:bodyPr>
          <a:lstStyle/>
          <a:p>
            <a:r>
              <a:rPr lang="en-US" u="sng" dirty="0" smtClean="0"/>
              <a:t>Sustaining Services </a:t>
            </a:r>
          </a:p>
          <a:p>
            <a:pPr lvl="1"/>
            <a:r>
              <a:rPr lang="en-US" dirty="0" smtClean="0"/>
              <a:t>150 hours per year</a:t>
            </a:r>
          </a:p>
          <a:p>
            <a:pPr lvl="1"/>
            <a:r>
              <a:rPr lang="en-US" dirty="0" smtClean="0"/>
              <a:t>Develop and update a crisis or safety plan</a:t>
            </a:r>
          </a:p>
          <a:p>
            <a:pPr lvl="1"/>
            <a:r>
              <a:rPr lang="en-US" dirty="0" smtClean="0"/>
              <a:t>Educate on tenant-landlord rights and responsibilities</a:t>
            </a:r>
          </a:p>
          <a:p>
            <a:pPr lvl="1"/>
            <a:r>
              <a:rPr lang="en-US" dirty="0" smtClean="0"/>
              <a:t>Advocacy to prevent eviction</a:t>
            </a:r>
          </a:p>
          <a:p>
            <a:pPr lvl="1"/>
            <a:r>
              <a:rPr lang="en-US" dirty="0" smtClean="0"/>
              <a:t>Training on being a good tenant, lease compliance, and household management</a:t>
            </a:r>
          </a:p>
          <a:p>
            <a:pPr marL="457200" lvl="1" indent="0">
              <a:buNone/>
            </a:pPr>
            <a:endParaRPr lang="en-US" dirty="0"/>
          </a:p>
        </p:txBody>
      </p:sp>
      <p:sp>
        <p:nvSpPr>
          <p:cNvPr id="4" name="Date Placeholder 3"/>
          <p:cNvSpPr>
            <a:spLocks noGrp="1"/>
          </p:cNvSpPr>
          <p:nvPr>
            <p:ph type="dt" sz="half" idx="10"/>
          </p:nvPr>
        </p:nvSpPr>
        <p:spPr/>
        <p:txBody>
          <a:bodyPr/>
          <a:lstStyle/>
          <a:p>
            <a:fld id="{60487C28-DCFA-433B-9594-C560EBD2A4F5}" type="datetime1">
              <a:rPr lang="en-US" smtClean="0">
                <a:solidFill>
                  <a:srgbClr val="000000"/>
                </a:solidFill>
              </a:rPr>
              <a:pPr/>
              <a:t>11/4/2020</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44362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54412" y="1396251"/>
            <a:ext cx="2975020" cy="2009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dirty="0"/>
              <a:t>Disability or disabling condition</a:t>
            </a:r>
          </a:p>
        </p:txBody>
      </p:sp>
      <p:sp>
        <p:nvSpPr>
          <p:cNvPr id="5" name="TextBox 4"/>
          <p:cNvSpPr txBox="1">
            <a:spLocks/>
          </p:cNvSpPr>
          <p:nvPr/>
        </p:nvSpPr>
        <p:spPr>
          <a:xfrm>
            <a:off x="4610100" y="1392419"/>
            <a:ext cx="2971800" cy="2009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dirty="0"/>
              <a:t>Housing instability</a:t>
            </a:r>
          </a:p>
        </p:txBody>
      </p:sp>
      <p:sp>
        <p:nvSpPr>
          <p:cNvPr id="6" name="TextBox 5"/>
          <p:cNvSpPr txBox="1">
            <a:spLocks/>
          </p:cNvSpPr>
          <p:nvPr/>
        </p:nvSpPr>
        <p:spPr>
          <a:xfrm>
            <a:off x="8953500" y="1380752"/>
            <a:ext cx="2971800"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effectLst/>
              </a:rPr>
              <a:t>Need for services due to limitations caused by the individual's disability</a:t>
            </a:r>
            <a:endParaRPr lang="en-US" sz="2400" b="1" dirty="0"/>
          </a:p>
        </p:txBody>
      </p:sp>
      <p:sp>
        <p:nvSpPr>
          <p:cNvPr id="7" name="Plus 6"/>
          <p:cNvSpPr/>
          <p:nvPr/>
        </p:nvSpPr>
        <p:spPr>
          <a:xfrm>
            <a:off x="3306516" y="1762054"/>
            <a:ext cx="1017431" cy="109470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lus 7"/>
          <p:cNvSpPr/>
          <p:nvPr/>
        </p:nvSpPr>
        <p:spPr>
          <a:xfrm>
            <a:off x="7793951" y="1743117"/>
            <a:ext cx="1017431" cy="109470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Curved Up Arrow 1"/>
          <p:cNvSpPr/>
          <p:nvPr/>
        </p:nvSpPr>
        <p:spPr>
          <a:xfrm>
            <a:off x="1641922" y="3432590"/>
            <a:ext cx="9045023" cy="1203250"/>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a:off x="5808904" y="3432590"/>
            <a:ext cx="4046295" cy="87551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p:txBody>
          <a:bodyPr/>
          <a:lstStyle/>
          <a:p>
            <a:r>
              <a:rPr lang="en-US" dirty="0"/>
              <a:t>Eligibility for Housing Stabilization Services</a:t>
            </a:r>
          </a:p>
        </p:txBody>
      </p:sp>
      <p:sp>
        <p:nvSpPr>
          <p:cNvPr id="10" name="TextBox 9"/>
          <p:cNvSpPr txBox="1"/>
          <p:nvPr/>
        </p:nvSpPr>
        <p:spPr>
          <a:xfrm>
            <a:off x="448235" y="216937"/>
            <a:ext cx="1129553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b="1"/>
              <a:t>Medical Assistance recipient </a:t>
            </a:r>
            <a:r>
              <a:rPr lang="en-US" sz="2800"/>
              <a:t>who is 18 years old or older</a:t>
            </a:r>
            <a:endParaRPr lang="en-US" sz="2800" dirty="0"/>
          </a:p>
        </p:txBody>
      </p:sp>
    </p:spTree>
    <p:extLst>
      <p:ext uri="{BB962C8B-B14F-4D97-AF65-F5344CB8AC3E}">
        <p14:creationId xmlns:p14="http://schemas.microsoft.com/office/powerpoint/2010/main" val="24496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Disability/Disabling Condition</a:t>
            </a:r>
            <a:endParaRPr lang="en-US" dirty="0"/>
          </a:p>
        </p:txBody>
      </p:sp>
      <p:sp>
        <p:nvSpPr>
          <p:cNvPr id="5" name="Content Placeholder 4"/>
          <p:cNvSpPr>
            <a:spLocks noGrp="1"/>
          </p:cNvSpPr>
          <p:nvPr>
            <p:ph sz="half" idx="1"/>
          </p:nvPr>
        </p:nvSpPr>
        <p:spPr/>
        <p:txBody>
          <a:bodyPr>
            <a:normAutofit fontScale="85000" lnSpcReduction="20000"/>
          </a:bodyPr>
          <a:lstStyle/>
          <a:p>
            <a:r>
              <a:rPr lang="en-US" sz="2800" dirty="0" smtClean="0"/>
              <a:t>Aged</a:t>
            </a:r>
            <a:r>
              <a:rPr lang="en-US" sz="2800" dirty="0"/>
              <a:t>, blind, or disabled as described under Title II of the Social Security </a:t>
            </a:r>
            <a:r>
              <a:rPr lang="en-US" sz="2800" dirty="0" smtClean="0"/>
              <a:t>Act</a:t>
            </a:r>
            <a:r>
              <a:rPr lang="en-US" sz="2800" dirty="0"/>
              <a:t> </a:t>
            </a:r>
            <a:r>
              <a:rPr lang="en-US" sz="2800" dirty="0" smtClean="0"/>
              <a:t>(SSI/SSDI)</a:t>
            </a:r>
            <a:endParaRPr lang="en-US" sz="2800" dirty="0"/>
          </a:p>
          <a:p>
            <a:r>
              <a:rPr lang="en-US" sz="2800" dirty="0"/>
              <a:t>People determined by a medical professional to have any the following conditions: </a:t>
            </a:r>
            <a:endParaRPr lang="en-US" sz="2800" dirty="0" smtClean="0"/>
          </a:p>
          <a:p>
            <a:pPr lvl="1"/>
            <a:r>
              <a:rPr lang="en-US" sz="2400" dirty="0" smtClean="0"/>
              <a:t>Long-term </a:t>
            </a:r>
            <a:r>
              <a:rPr lang="en-US" sz="2400" dirty="0"/>
              <a:t>injury or </a:t>
            </a:r>
            <a:r>
              <a:rPr lang="en-US" sz="2400" dirty="0" smtClean="0"/>
              <a:t>illness</a:t>
            </a:r>
          </a:p>
          <a:p>
            <a:pPr lvl="1"/>
            <a:r>
              <a:rPr lang="en-US" sz="2400" dirty="0"/>
              <a:t>M</a:t>
            </a:r>
            <a:r>
              <a:rPr lang="en-US" sz="2400" dirty="0" smtClean="0"/>
              <a:t>ental illness</a:t>
            </a:r>
          </a:p>
          <a:p>
            <a:pPr lvl="1"/>
            <a:r>
              <a:rPr lang="en-US" sz="2400" dirty="0"/>
              <a:t>D</a:t>
            </a:r>
            <a:r>
              <a:rPr lang="en-US" sz="2400" dirty="0" smtClean="0"/>
              <a:t>evelopmental disability</a:t>
            </a:r>
          </a:p>
          <a:p>
            <a:pPr lvl="1"/>
            <a:r>
              <a:rPr lang="en-US" sz="2400" dirty="0"/>
              <a:t>L</a:t>
            </a:r>
            <a:r>
              <a:rPr lang="en-US" sz="2400" dirty="0" smtClean="0"/>
              <a:t>earning disability</a:t>
            </a:r>
          </a:p>
          <a:p>
            <a:pPr lvl="1"/>
            <a:r>
              <a:rPr lang="en-US" sz="2400" dirty="0"/>
              <a:t>S</a:t>
            </a:r>
            <a:r>
              <a:rPr lang="en-US" sz="2400" dirty="0" smtClean="0"/>
              <a:t>ubstance </a:t>
            </a:r>
            <a:r>
              <a:rPr lang="en-US" sz="2400" dirty="0"/>
              <a:t>use </a:t>
            </a:r>
            <a:r>
              <a:rPr lang="en-US" sz="2400" dirty="0" smtClean="0"/>
              <a:t>disorder</a:t>
            </a:r>
            <a:endParaRPr lang="en-US" dirty="0"/>
          </a:p>
        </p:txBody>
      </p:sp>
      <p:sp>
        <p:nvSpPr>
          <p:cNvPr id="6" name="Content Placeholder 5"/>
          <p:cNvSpPr>
            <a:spLocks noGrp="1"/>
          </p:cNvSpPr>
          <p:nvPr>
            <p:ph sz="half" idx="2"/>
          </p:nvPr>
        </p:nvSpPr>
        <p:spPr>
          <a:ln w="57150">
            <a:solidFill>
              <a:schemeClr val="tx1"/>
            </a:solidFill>
          </a:ln>
        </p:spPr>
        <p:txBody>
          <a:bodyPr>
            <a:noAutofit/>
          </a:bodyPr>
          <a:lstStyle/>
          <a:p>
            <a:r>
              <a:rPr lang="en-US" sz="2800" dirty="0"/>
              <a:t>Proof of </a:t>
            </a:r>
            <a:r>
              <a:rPr lang="en-US" sz="2800" dirty="0" smtClean="0"/>
              <a:t>disability:</a:t>
            </a:r>
          </a:p>
          <a:p>
            <a:pPr lvl="1"/>
            <a:r>
              <a:rPr lang="en-US" sz="2400" dirty="0" smtClean="0"/>
              <a:t>Professional </a:t>
            </a:r>
            <a:r>
              <a:rPr lang="en-US" sz="2400" dirty="0"/>
              <a:t>Statement of </a:t>
            </a:r>
            <a:r>
              <a:rPr lang="en-US" sz="2400" dirty="0" smtClean="0"/>
              <a:t>Need</a:t>
            </a:r>
          </a:p>
          <a:p>
            <a:pPr lvl="1"/>
            <a:r>
              <a:rPr lang="en-US" sz="2400" dirty="0" smtClean="0"/>
              <a:t>Medical </a:t>
            </a:r>
            <a:r>
              <a:rPr lang="en-US" sz="2400" dirty="0"/>
              <a:t>Opinion </a:t>
            </a:r>
            <a:r>
              <a:rPr lang="en-US" sz="2400" dirty="0" smtClean="0"/>
              <a:t>Form</a:t>
            </a:r>
          </a:p>
          <a:p>
            <a:pPr lvl="1"/>
            <a:r>
              <a:rPr lang="en-US" sz="2400" dirty="0" smtClean="0"/>
              <a:t>Proof </a:t>
            </a:r>
            <a:r>
              <a:rPr lang="en-US" sz="2400" dirty="0"/>
              <a:t>of receipt of SSI or </a:t>
            </a:r>
            <a:r>
              <a:rPr lang="en-US" sz="2400" dirty="0" smtClean="0"/>
              <a:t>SSDI</a:t>
            </a:r>
          </a:p>
          <a:p>
            <a:pPr lvl="1"/>
            <a:r>
              <a:rPr lang="en-US" sz="2400" dirty="0" smtClean="0"/>
              <a:t>Other </a:t>
            </a:r>
            <a:r>
              <a:rPr lang="en-US" sz="2400" dirty="0"/>
              <a:t>forms of disability documentation to be </a:t>
            </a:r>
            <a:r>
              <a:rPr lang="en-US" sz="2400" dirty="0" smtClean="0"/>
              <a:t>determined</a:t>
            </a:r>
            <a:endParaRPr lang="en-US" sz="2400" dirty="0"/>
          </a:p>
          <a:p>
            <a:endParaRPr lang="en-US" sz="2800" dirty="0"/>
          </a:p>
        </p:txBody>
      </p:sp>
    </p:spTree>
    <p:extLst>
      <p:ext uri="{BB962C8B-B14F-4D97-AF65-F5344CB8AC3E}">
        <p14:creationId xmlns:p14="http://schemas.microsoft.com/office/powerpoint/2010/main" val="95601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Housing Instability</a:t>
            </a:r>
            <a:endParaRPr lang="en-US" dirty="0"/>
          </a:p>
        </p:txBody>
      </p:sp>
      <p:sp>
        <p:nvSpPr>
          <p:cNvPr id="5" name="Content Placeholder 4"/>
          <p:cNvSpPr>
            <a:spLocks noGrp="1"/>
          </p:cNvSpPr>
          <p:nvPr>
            <p:ph sz="half" idx="1"/>
          </p:nvPr>
        </p:nvSpPr>
        <p:spPr/>
        <p:txBody>
          <a:bodyPr>
            <a:normAutofit/>
          </a:bodyPr>
          <a:lstStyle/>
          <a:p>
            <a:r>
              <a:rPr lang="en-US" sz="2800" dirty="0" smtClean="0"/>
              <a:t>Meets </a:t>
            </a:r>
            <a:r>
              <a:rPr lang="en-US" sz="2800" dirty="0"/>
              <a:t>Minnesota’s definition for homeless </a:t>
            </a:r>
            <a:endParaRPr lang="en-US" sz="2800" dirty="0" smtClean="0"/>
          </a:p>
          <a:p>
            <a:r>
              <a:rPr lang="en-US" sz="2800" dirty="0" smtClean="0"/>
              <a:t>At-risk </a:t>
            </a:r>
            <a:r>
              <a:rPr lang="en-US" sz="2800" dirty="0"/>
              <a:t>of </a:t>
            </a:r>
            <a:r>
              <a:rPr lang="en-US" sz="2800" dirty="0" smtClean="0"/>
              <a:t>homelessness</a:t>
            </a:r>
            <a:endParaRPr lang="en-US" sz="2800" dirty="0"/>
          </a:p>
          <a:p>
            <a:r>
              <a:rPr lang="en-US" sz="2800" dirty="0" smtClean="0"/>
              <a:t>Currently </a:t>
            </a:r>
            <a:r>
              <a:rPr lang="en-US" sz="2800" dirty="0"/>
              <a:t>transitioning or have recently transitioned from an institution or licensed or registered </a:t>
            </a:r>
            <a:r>
              <a:rPr lang="en-US" sz="2800" dirty="0" smtClean="0"/>
              <a:t>setting</a:t>
            </a:r>
            <a:endParaRPr lang="en-US" sz="2800" baseline="30000" dirty="0"/>
          </a:p>
          <a:p>
            <a:r>
              <a:rPr lang="en-US" sz="2800" dirty="0" smtClean="0"/>
              <a:t>Eligible </a:t>
            </a:r>
            <a:r>
              <a:rPr lang="en-US" sz="2800" dirty="0"/>
              <a:t>for waiver services </a:t>
            </a:r>
          </a:p>
        </p:txBody>
      </p:sp>
      <p:sp>
        <p:nvSpPr>
          <p:cNvPr id="6" name="Content Placeholder 5"/>
          <p:cNvSpPr>
            <a:spLocks noGrp="1"/>
          </p:cNvSpPr>
          <p:nvPr>
            <p:ph sz="half" idx="2"/>
          </p:nvPr>
        </p:nvSpPr>
        <p:spPr>
          <a:ln w="57150">
            <a:solidFill>
              <a:schemeClr val="tx1"/>
            </a:solidFill>
          </a:ln>
        </p:spPr>
        <p:txBody>
          <a:bodyPr>
            <a:noAutofit/>
          </a:bodyPr>
          <a:lstStyle/>
          <a:p>
            <a:pPr marL="0" indent="0">
              <a:buNone/>
            </a:pPr>
            <a:r>
              <a:rPr lang="en-US" sz="2800" dirty="0"/>
              <a:t>Housing instability </a:t>
            </a:r>
            <a:r>
              <a:rPr lang="en-US" sz="2800" dirty="0" smtClean="0"/>
              <a:t>can </a:t>
            </a:r>
            <a:r>
              <a:rPr lang="en-US" sz="2800" dirty="0"/>
              <a:t>be </a:t>
            </a:r>
            <a:r>
              <a:rPr lang="en-US" sz="2800" dirty="0" smtClean="0"/>
              <a:t>documented by:</a:t>
            </a:r>
          </a:p>
          <a:p>
            <a:pPr lvl="1"/>
            <a:r>
              <a:rPr lang="en-US" sz="2400" dirty="0" smtClean="0"/>
              <a:t>Professional </a:t>
            </a:r>
            <a:r>
              <a:rPr lang="en-US" sz="2400" dirty="0"/>
              <a:t>Statement of </a:t>
            </a:r>
            <a:r>
              <a:rPr lang="en-US" sz="2400" dirty="0" smtClean="0"/>
              <a:t>Need</a:t>
            </a:r>
          </a:p>
          <a:p>
            <a:pPr lvl="1"/>
            <a:r>
              <a:rPr lang="en-US" sz="2400" dirty="0" err="1"/>
              <a:t>MnCHOICES</a:t>
            </a:r>
            <a:r>
              <a:rPr lang="en-US" sz="2400" dirty="0"/>
              <a:t> </a:t>
            </a:r>
            <a:r>
              <a:rPr lang="en-US" sz="2400" dirty="0" smtClean="0"/>
              <a:t>Assessment or Long-Term Care Consultation (LTCC) (for </a:t>
            </a:r>
            <a:r>
              <a:rPr lang="en-US" sz="2400" dirty="0"/>
              <a:t>persons with a need for Long Term Services and </a:t>
            </a:r>
            <a:r>
              <a:rPr lang="en-US" sz="2400" dirty="0" smtClean="0"/>
              <a:t>Supports)</a:t>
            </a:r>
          </a:p>
          <a:p>
            <a:pPr lvl="1"/>
            <a:r>
              <a:rPr lang="en-US" sz="2400" dirty="0" smtClean="0"/>
              <a:t>Coordinated </a:t>
            </a:r>
            <a:r>
              <a:rPr lang="en-US" sz="2400" dirty="0"/>
              <a:t>Entry </a:t>
            </a:r>
            <a:r>
              <a:rPr lang="en-US" sz="2400" dirty="0" smtClean="0"/>
              <a:t>Assessment (for </a:t>
            </a:r>
            <a:r>
              <a:rPr lang="en-US" sz="2400" dirty="0"/>
              <a:t>persons experiencing </a:t>
            </a:r>
            <a:r>
              <a:rPr lang="en-US" sz="2400" dirty="0" smtClean="0"/>
              <a:t>homelessness</a:t>
            </a:r>
            <a:r>
              <a:rPr lang="en-US" sz="2400" dirty="0"/>
              <a:t>)</a:t>
            </a:r>
          </a:p>
          <a:p>
            <a:endParaRPr lang="en-US" sz="2800" dirty="0"/>
          </a:p>
        </p:txBody>
      </p:sp>
    </p:spTree>
    <p:extLst>
      <p:ext uri="{BB962C8B-B14F-4D97-AF65-F5344CB8AC3E}">
        <p14:creationId xmlns:p14="http://schemas.microsoft.com/office/powerpoint/2010/main" val="416089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Assessed Need for Services</a:t>
            </a:r>
            <a:endParaRPr lang="en-US" dirty="0"/>
          </a:p>
        </p:txBody>
      </p:sp>
      <p:sp>
        <p:nvSpPr>
          <p:cNvPr id="5" name="Content Placeholder 4"/>
          <p:cNvSpPr>
            <a:spLocks noGrp="1"/>
          </p:cNvSpPr>
          <p:nvPr>
            <p:ph sz="half" idx="1"/>
          </p:nvPr>
        </p:nvSpPr>
        <p:spPr/>
        <p:txBody>
          <a:bodyPr>
            <a:normAutofit/>
          </a:bodyPr>
          <a:lstStyle/>
          <a:p>
            <a:r>
              <a:rPr lang="en-US" sz="2800" dirty="0" smtClean="0"/>
              <a:t>Requires assistance due to their disability in one of the following areas:</a:t>
            </a:r>
          </a:p>
          <a:p>
            <a:pPr lvl="1"/>
            <a:r>
              <a:rPr lang="en-US" sz="2400" dirty="0" smtClean="0"/>
              <a:t>Communication</a:t>
            </a:r>
          </a:p>
          <a:p>
            <a:pPr lvl="1"/>
            <a:r>
              <a:rPr lang="en-US" sz="2400" dirty="0" smtClean="0"/>
              <a:t>Mobility</a:t>
            </a:r>
          </a:p>
          <a:p>
            <a:pPr lvl="1"/>
            <a:r>
              <a:rPr lang="en-US" sz="2400" dirty="0" smtClean="0"/>
              <a:t>Decision-making</a:t>
            </a:r>
          </a:p>
          <a:p>
            <a:pPr lvl="1"/>
            <a:r>
              <a:rPr lang="en-US" sz="2400" dirty="0" smtClean="0"/>
              <a:t>Managing challenging behaviors</a:t>
            </a:r>
            <a:endParaRPr lang="en-US" sz="2400" dirty="0"/>
          </a:p>
        </p:txBody>
      </p:sp>
      <p:sp>
        <p:nvSpPr>
          <p:cNvPr id="6" name="Content Placeholder 5"/>
          <p:cNvSpPr>
            <a:spLocks noGrp="1"/>
          </p:cNvSpPr>
          <p:nvPr>
            <p:ph sz="half" idx="2"/>
          </p:nvPr>
        </p:nvSpPr>
        <p:spPr>
          <a:ln w="57150">
            <a:solidFill>
              <a:schemeClr val="tx1"/>
            </a:solidFill>
          </a:ln>
        </p:spPr>
        <p:txBody>
          <a:bodyPr>
            <a:noAutofit/>
          </a:bodyPr>
          <a:lstStyle/>
          <a:p>
            <a:pPr marL="0" indent="0">
              <a:buNone/>
            </a:pPr>
            <a:r>
              <a:rPr lang="en-US" sz="2800" dirty="0" smtClean="0"/>
              <a:t>Assessed </a:t>
            </a:r>
            <a:r>
              <a:rPr lang="en-US" sz="2800" dirty="0"/>
              <a:t>need for services can be </a:t>
            </a:r>
            <a:r>
              <a:rPr lang="en-US" sz="2800" dirty="0" smtClean="0"/>
              <a:t>documented by:</a:t>
            </a:r>
          </a:p>
          <a:p>
            <a:pPr lvl="1"/>
            <a:r>
              <a:rPr lang="en-US" sz="2400" dirty="0" smtClean="0"/>
              <a:t>Professional </a:t>
            </a:r>
            <a:r>
              <a:rPr lang="en-US" sz="2400" dirty="0"/>
              <a:t>Statement of </a:t>
            </a:r>
            <a:r>
              <a:rPr lang="en-US" sz="2400" dirty="0" smtClean="0"/>
              <a:t>Need</a:t>
            </a:r>
          </a:p>
          <a:p>
            <a:pPr lvl="1"/>
            <a:r>
              <a:rPr lang="en-US" sz="2400" dirty="0" err="1"/>
              <a:t>MnCHOICES</a:t>
            </a:r>
            <a:r>
              <a:rPr lang="en-US" sz="2400" dirty="0"/>
              <a:t> </a:t>
            </a:r>
            <a:r>
              <a:rPr lang="en-US" sz="2400" dirty="0" smtClean="0"/>
              <a:t>Assessment or Long-Term Care Consultation (LTCC) (for </a:t>
            </a:r>
            <a:r>
              <a:rPr lang="en-US" sz="2400" dirty="0"/>
              <a:t>persons with a need for Long Term Services and </a:t>
            </a:r>
            <a:r>
              <a:rPr lang="en-US" sz="2400" dirty="0" smtClean="0"/>
              <a:t>Supports)</a:t>
            </a:r>
          </a:p>
          <a:p>
            <a:pPr lvl="1"/>
            <a:r>
              <a:rPr lang="en-US" sz="2400" dirty="0" smtClean="0"/>
              <a:t>Coordinated </a:t>
            </a:r>
            <a:r>
              <a:rPr lang="en-US" sz="2400" dirty="0"/>
              <a:t>Entry </a:t>
            </a:r>
            <a:r>
              <a:rPr lang="en-US" sz="2400" dirty="0" smtClean="0"/>
              <a:t>Assessment (for </a:t>
            </a:r>
            <a:r>
              <a:rPr lang="en-US" sz="2400" dirty="0"/>
              <a:t>persons experiencing </a:t>
            </a:r>
            <a:r>
              <a:rPr lang="en-US" sz="2400" dirty="0" smtClean="0"/>
              <a:t>homelessness</a:t>
            </a:r>
            <a:r>
              <a:rPr lang="en-US" sz="2400" dirty="0"/>
              <a:t>)</a:t>
            </a:r>
          </a:p>
          <a:p>
            <a:endParaRPr lang="en-US" sz="2800" dirty="0"/>
          </a:p>
        </p:txBody>
      </p:sp>
      <p:sp>
        <p:nvSpPr>
          <p:cNvPr id="2" name="TextBox 1"/>
          <p:cNvSpPr txBox="1"/>
          <p:nvPr/>
        </p:nvSpPr>
        <p:spPr>
          <a:xfrm rot="20860158">
            <a:off x="8095939" y="5731169"/>
            <a:ext cx="3970639" cy="4086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Same as housing instability</a:t>
            </a:r>
            <a:endParaRPr lang="en-US" dirty="0"/>
          </a:p>
        </p:txBody>
      </p:sp>
    </p:spTree>
    <p:extLst>
      <p:ext uri="{BB962C8B-B14F-4D97-AF65-F5344CB8AC3E}">
        <p14:creationId xmlns:p14="http://schemas.microsoft.com/office/powerpoint/2010/main" val="4015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97BC7F5-2015-439B-9823-3B00B1F603CD}" vid="{562FBC60-F80F-41EA-A644-EF69D667D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_dlc_DocIdPersistId xmlns="b2d8c388-9e04-460c-9a95-9922857327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B93F821298C9E43BDDADEF848B7E363" ma:contentTypeVersion="6" ma:contentTypeDescription="Create a new document." ma:contentTypeScope="" ma:versionID="7270d8150612420940fd43ae1911c51e">
  <xsd:schema xmlns:xsd="http://www.w3.org/2001/XMLSchema" xmlns:xs="http://www.w3.org/2001/XMLSchema" xmlns:p="http://schemas.microsoft.com/office/2006/metadata/properties" xmlns:ns2="b2d8c388-9e04-460c-9a95-992285732716" targetNamespace="http://schemas.microsoft.com/office/2006/metadata/properties" ma:root="true" ma:fieldsID="99cf518dd2ba5a426049cfa34ec4cc4a" ns2:_="">
    <xsd:import namespace="b2d8c388-9e04-460c-9a95-99228573271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8c388-9e04-460c-9a95-9922857327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0E62F-0EFA-4E81-B86B-4EC0B4C3AB58}">
  <ds:schemaRefs>
    <ds:schemaRef ds:uri="http://schemas.microsoft.com/sharepoint/events"/>
  </ds:schemaRefs>
</ds:datastoreItem>
</file>

<file path=customXml/itemProps2.xml><?xml version="1.0" encoding="utf-8"?>
<ds:datastoreItem xmlns:ds="http://schemas.openxmlformats.org/officeDocument/2006/customXml" ds:itemID="{F967E34F-2724-4F3B-A2C1-8497DFE03E88}">
  <ds:schemaRefs>
    <ds:schemaRef ds:uri="http://schemas.openxmlformats.org/package/2006/metadata/core-properties"/>
    <ds:schemaRef ds:uri="http://schemas.microsoft.com/office/2006/metadata/properties"/>
    <ds:schemaRef ds:uri="http://purl.org/dc/terms/"/>
    <ds:schemaRef ds:uri="b2d8c388-9e04-460c-9a95-992285732716"/>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A17500F4-95F9-4D09-9EC9-B8C37721C5FC}">
  <ds:schemaRefs>
    <ds:schemaRef ds:uri="http://schemas.microsoft.com/sharepoint/v3/contenttype/forms"/>
  </ds:schemaRefs>
</ds:datastoreItem>
</file>

<file path=customXml/itemProps4.xml><?xml version="1.0" encoding="utf-8"?>
<ds:datastoreItem xmlns:ds="http://schemas.openxmlformats.org/officeDocument/2006/customXml" ds:itemID="{3487327F-1457-403B-8E22-9CC7BDFF1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8c388-9e04-460c-9a95-992285732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7294</TotalTime>
  <Words>3131</Words>
  <Application>Microsoft Office PowerPoint</Application>
  <PresentationFormat>Widescreen</PresentationFormat>
  <Paragraphs>311</Paragraphs>
  <Slides>24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Minnesota</vt:lpstr>
      <vt:lpstr>Housing Stabilization Services</vt:lpstr>
      <vt:lpstr>A new Medicaid benefit available as of July 20, 2020 to help people with disabilities and seniors find and keep housing.</vt:lpstr>
      <vt:lpstr>Goals of the Services</vt:lpstr>
      <vt:lpstr>Housing Stabilization Services</vt:lpstr>
      <vt:lpstr>What are transition/sustaining services?</vt:lpstr>
      <vt:lpstr>Eligibility for Housing Stabilization Services</vt:lpstr>
      <vt:lpstr>Disability/Disabling Condition</vt:lpstr>
      <vt:lpstr>Housing Instability</vt:lpstr>
      <vt:lpstr>Assessed Need for Services</vt:lpstr>
      <vt:lpstr>Coordinated Entry Questions in HMIS</vt:lpstr>
      <vt:lpstr>Coordinated Entry Questions in HMIS</vt:lpstr>
      <vt:lpstr>Coordinated Entry Assessment Document</vt:lpstr>
      <vt:lpstr>Coordinated Entry Assessment Document</vt:lpstr>
      <vt:lpstr> Home and Community Based Service: Person-Centered Plan Requirements </vt:lpstr>
      <vt:lpstr>Who Does the Person-Centered Plan? </vt:lpstr>
      <vt:lpstr>Accessing Services</vt:lpstr>
      <vt:lpstr>Housing Stabilization Services and Other Services</vt:lpstr>
      <vt:lpstr>Housing Stabilization Services and Other Services</vt:lpstr>
      <vt:lpstr>Home and Community-Based Services:  Conflict of interest requirement</vt:lpstr>
      <vt:lpstr>Home and Community-Based Services:  Conflict of Interest Requirement EXCEPTIONS</vt:lpstr>
      <vt:lpstr>Strategically Plan and Deliver Services</vt:lpstr>
      <vt:lpstr>Additional Resources</vt:lpstr>
      <vt:lpstr>Additional Resources</vt:lpstr>
      <vt:lpstr>Thank you for your participation!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Stabilization Services</dc:title>
  <dc:creator>Niemi, Alison M (DHS)</dc:creator>
  <cp:lastModifiedBy>Caldwell, Mark A (DHS)</cp:lastModifiedBy>
  <cp:revision>287</cp:revision>
  <dcterms:created xsi:type="dcterms:W3CDTF">2019-09-24T15:14:30Z</dcterms:created>
  <dcterms:modified xsi:type="dcterms:W3CDTF">2020-11-04T16:25:04Z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0x0101005B93F821298C9E43BDDADEF848B7E363</vt:lpwstr>
  </property>
</Properties>
</file>